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59" r:id="rId3"/>
    <p:sldId id="261" r:id="rId4"/>
    <p:sldId id="262" r:id="rId5"/>
    <p:sldId id="263" r:id="rId6"/>
    <p:sldId id="265" r:id="rId7"/>
    <p:sldId id="270" r:id="rId8"/>
    <p:sldId id="276" r:id="rId9"/>
    <p:sldId id="264" r:id="rId10"/>
    <p:sldId id="271" r:id="rId11"/>
    <p:sldId id="269" r:id="rId12"/>
    <p:sldId id="274" r:id="rId13"/>
    <p:sldId id="273" r:id="rId14"/>
    <p:sldId id="282" r:id="rId15"/>
    <p:sldId id="277" r:id="rId16"/>
    <p:sldId id="268" r:id="rId17"/>
    <p:sldId id="280" r:id="rId18"/>
    <p:sldId id="281" r:id="rId19"/>
    <p:sldId id="278" r:id="rId20"/>
    <p:sldId id="272" r:id="rId21"/>
    <p:sldId id="289" r:id="rId22"/>
    <p:sldId id="290" r:id="rId23"/>
    <p:sldId id="291" r:id="rId24"/>
    <p:sldId id="292" r:id="rId25"/>
    <p:sldId id="293" r:id="rId26"/>
    <p:sldId id="294" r:id="rId27"/>
    <p:sldId id="266"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1E1E"/>
    <a:srgbClr val="962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5067" autoAdjust="0"/>
  </p:normalViewPr>
  <p:slideViewPr>
    <p:cSldViewPr snapToGrid="0">
      <p:cViewPr varScale="1">
        <p:scale>
          <a:sx n="78" d="100"/>
          <a:sy n="78" d="100"/>
        </p:scale>
        <p:origin x="80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67BE5D-8A56-455C-A99D-0DA73CD4F99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086A0E3-45D9-4587-A165-6FE86E6A9458}">
      <dgm:prSet/>
      <dgm:spPr/>
      <dgm:t>
        <a:bodyPr/>
        <a:lstStyle/>
        <a:p>
          <a:r>
            <a:rPr lang="en-US" dirty="0"/>
            <a:t>Problem Statement</a:t>
          </a:r>
        </a:p>
      </dgm:t>
    </dgm:pt>
    <dgm:pt modelId="{616E88BD-07F3-458F-9074-2D1C0CA1FEE9}" type="parTrans" cxnId="{B9D6C2D8-0262-448A-8CA9-F33B12181F72}">
      <dgm:prSet/>
      <dgm:spPr/>
      <dgm:t>
        <a:bodyPr/>
        <a:lstStyle/>
        <a:p>
          <a:endParaRPr lang="en-US"/>
        </a:p>
      </dgm:t>
    </dgm:pt>
    <dgm:pt modelId="{DBE5B913-696B-4690-90A7-55D8E5D5336F}" type="sibTrans" cxnId="{B9D6C2D8-0262-448A-8CA9-F33B12181F72}">
      <dgm:prSet/>
      <dgm:spPr/>
      <dgm:t>
        <a:bodyPr/>
        <a:lstStyle/>
        <a:p>
          <a:endParaRPr lang="en-US"/>
        </a:p>
      </dgm:t>
    </dgm:pt>
    <dgm:pt modelId="{BD047FE1-DD00-4EA7-9562-C10C0C432D80}">
      <dgm:prSet/>
      <dgm:spPr/>
      <dgm:t>
        <a:bodyPr/>
        <a:lstStyle/>
        <a:p>
          <a:r>
            <a:rPr lang="en-US" dirty="0"/>
            <a:t>Data Overview</a:t>
          </a:r>
        </a:p>
      </dgm:t>
    </dgm:pt>
    <dgm:pt modelId="{F6B85BB9-A65B-4C68-BA7A-F391A002FD95}" type="parTrans" cxnId="{F6F819E5-ED9F-4243-A0B0-9EA94774ADF0}">
      <dgm:prSet/>
      <dgm:spPr/>
      <dgm:t>
        <a:bodyPr/>
        <a:lstStyle/>
        <a:p>
          <a:endParaRPr lang="en-US"/>
        </a:p>
      </dgm:t>
    </dgm:pt>
    <dgm:pt modelId="{D595A6A8-0725-45B7-9EA6-DC9BFDA5AD7F}" type="sibTrans" cxnId="{F6F819E5-ED9F-4243-A0B0-9EA94774ADF0}">
      <dgm:prSet/>
      <dgm:spPr/>
      <dgm:t>
        <a:bodyPr/>
        <a:lstStyle/>
        <a:p>
          <a:endParaRPr lang="en-US"/>
        </a:p>
      </dgm:t>
    </dgm:pt>
    <dgm:pt modelId="{64999273-391F-4BAC-8137-EFCAD0D70E59}">
      <dgm:prSet/>
      <dgm:spPr/>
      <dgm:t>
        <a:bodyPr/>
        <a:lstStyle/>
        <a:p>
          <a:r>
            <a:rPr lang="en-US" dirty="0"/>
            <a:t>Proposed Approach</a:t>
          </a:r>
        </a:p>
      </dgm:t>
    </dgm:pt>
    <dgm:pt modelId="{50B8B32F-4C27-484C-A3D6-C7B1F3BBA6B6}" type="parTrans" cxnId="{BB63D596-8039-49FE-A452-CEF1194548DF}">
      <dgm:prSet/>
      <dgm:spPr/>
      <dgm:t>
        <a:bodyPr/>
        <a:lstStyle/>
        <a:p>
          <a:endParaRPr lang="en-US"/>
        </a:p>
      </dgm:t>
    </dgm:pt>
    <dgm:pt modelId="{BA97B1A5-2D76-46C2-92C7-4FC3EE4A48D3}" type="sibTrans" cxnId="{BB63D596-8039-49FE-A452-CEF1194548DF}">
      <dgm:prSet/>
      <dgm:spPr/>
      <dgm:t>
        <a:bodyPr/>
        <a:lstStyle/>
        <a:p>
          <a:endParaRPr lang="en-US"/>
        </a:p>
      </dgm:t>
    </dgm:pt>
    <dgm:pt modelId="{6FE008EA-D867-4E34-BC2C-F17C37CBC483}">
      <dgm:prSet/>
      <dgm:spPr/>
      <dgm:t>
        <a:bodyPr/>
        <a:lstStyle/>
        <a:p>
          <a:r>
            <a:rPr lang="en-US" dirty="0"/>
            <a:t>Evaluation</a:t>
          </a:r>
        </a:p>
      </dgm:t>
    </dgm:pt>
    <dgm:pt modelId="{89F2CE08-19CC-4EA2-BC9E-7C96A2CF1E56}" type="parTrans" cxnId="{30F86C5B-831C-4514-9243-DBA94CD25336}">
      <dgm:prSet/>
      <dgm:spPr/>
      <dgm:t>
        <a:bodyPr/>
        <a:lstStyle/>
        <a:p>
          <a:endParaRPr lang="en-US"/>
        </a:p>
      </dgm:t>
    </dgm:pt>
    <dgm:pt modelId="{EE33DF36-E439-4774-8285-DF2CA9557B26}" type="sibTrans" cxnId="{30F86C5B-831C-4514-9243-DBA94CD25336}">
      <dgm:prSet/>
      <dgm:spPr/>
      <dgm:t>
        <a:bodyPr/>
        <a:lstStyle/>
        <a:p>
          <a:endParaRPr lang="en-US"/>
        </a:p>
      </dgm:t>
    </dgm:pt>
    <dgm:pt modelId="{6B8848A4-75F9-4E4B-A332-078AD7959210}">
      <dgm:prSet/>
      <dgm:spPr/>
      <dgm:t>
        <a:bodyPr/>
        <a:lstStyle/>
        <a:p>
          <a:r>
            <a:rPr lang="en-US" dirty="0"/>
            <a:t>Conclusion</a:t>
          </a:r>
        </a:p>
      </dgm:t>
    </dgm:pt>
    <dgm:pt modelId="{537CB2D2-7590-4D73-9291-6D7880F4B13C}" type="parTrans" cxnId="{EDCFA6B2-95D5-4BE1-A92C-97CEF9106C7B}">
      <dgm:prSet/>
      <dgm:spPr/>
      <dgm:t>
        <a:bodyPr/>
        <a:lstStyle/>
        <a:p>
          <a:endParaRPr lang="en-US"/>
        </a:p>
      </dgm:t>
    </dgm:pt>
    <dgm:pt modelId="{7A11E5FD-28AF-4248-A83E-BC1333E5861C}" type="sibTrans" cxnId="{EDCFA6B2-95D5-4BE1-A92C-97CEF9106C7B}">
      <dgm:prSet/>
      <dgm:spPr/>
      <dgm:t>
        <a:bodyPr/>
        <a:lstStyle/>
        <a:p>
          <a:endParaRPr lang="en-US"/>
        </a:p>
      </dgm:t>
    </dgm:pt>
    <dgm:pt modelId="{F818FCC6-DAFE-4DB0-B392-72A926C91D79}">
      <dgm:prSet/>
      <dgm:spPr/>
      <dgm:t>
        <a:bodyPr/>
        <a:lstStyle/>
        <a:p>
          <a:r>
            <a:rPr lang="en-US" dirty="0"/>
            <a:t>Tools Used</a:t>
          </a:r>
        </a:p>
      </dgm:t>
    </dgm:pt>
    <dgm:pt modelId="{E46BFE55-1119-4773-BE9C-04E5D681FEAE}" type="parTrans" cxnId="{EA12ACFF-79EF-44CF-949F-6E66011C6762}">
      <dgm:prSet/>
      <dgm:spPr/>
      <dgm:t>
        <a:bodyPr/>
        <a:lstStyle/>
        <a:p>
          <a:endParaRPr lang="en-US"/>
        </a:p>
      </dgm:t>
    </dgm:pt>
    <dgm:pt modelId="{27E0724B-2EE6-42D4-B397-6BD1672D201F}" type="sibTrans" cxnId="{EA12ACFF-79EF-44CF-949F-6E66011C6762}">
      <dgm:prSet/>
      <dgm:spPr/>
      <dgm:t>
        <a:bodyPr/>
        <a:lstStyle/>
        <a:p>
          <a:endParaRPr lang="en-US"/>
        </a:p>
      </dgm:t>
    </dgm:pt>
    <dgm:pt modelId="{1FFF42CD-E99B-4E4E-BA33-56216ED9C6DB}">
      <dgm:prSet/>
      <dgm:spPr/>
      <dgm:t>
        <a:bodyPr/>
        <a:lstStyle/>
        <a:p>
          <a:r>
            <a:rPr lang="en-US" dirty="0"/>
            <a:t>References</a:t>
          </a:r>
        </a:p>
      </dgm:t>
    </dgm:pt>
    <dgm:pt modelId="{47C9D788-B982-46F6-A34A-D9D4523419C2}" type="parTrans" cxnId="{C3C005B9-3449-4971-85FB-3DCC621F8C0E}">
      <dgm:prSet/>
      <dgm:spPr/>
      <dgm:t>
        <a:bodyPr/>
        <a:lstStyle/>
        <a:p>
          <a:endParaRPr lang="en-US"/>
        </a:p>
      </dgm:t>
    </dgm:pt>
    <dgm:pt modelId="{821CBB8B-666C-47B8-8651-A1CC1582E569}" type="sibTrans" cxnId="{C3C005B9-3449-4971-85FB-3DCC621F8C0E}">
      <dgm:prSet/>
      <dgm:spPr/>
      <dgm:t>
        <a:bodyPr/>
        <a:lstStyle/>
        <a:p>
          <a:endParaRPr lang="en-US"/>
        </a:p>
      </dgm:t>
    </dgm:pt>
    <dgm:pt modelId="{2CAEA0BE-FAD0-44C5-ADA1-9C5EA0A51815}" type="pres">
      <dgm:prSet presAssocID="{CC67BE5D-8A56-455C-A99D-0DA73CD4F996}" presName="root" presStyleCnt="0">
        <dgm:presLayoutVars>
          <dgm:dir/>
          <dgm:resizeHandles val="exact"/>
        </dgm:presLayoutVars>
      </dgm:prSet>
      <dgm:spPr/>
    </dgm:pt>
    <dgm:pt modelId="{A005588D-2EA2-43B1-8D70-C10A2AD4F891}" type="pres">
      <dgm:prSet presAssocID="{C086A0E3-45D9-4587-A165-6FE86E6A9458}" presName="compNode" presStyleCnt="0"/>
      <dgm:spPr/>
    </dgm:pt>
    <dgm:pt modelId="{5540D0EF-F1A8-4A40-B46E-84AF8DE48C98}" type="pres">
      <dgm:prSet presAssocID="{C086A0E3-45D9-4587-A165-6FE86E6A9458}" presName="bgRect" presStyleLbl="bgShp" presStyleIdx="0" presStyleCnt="7"/>
      <dgm:spPr/>
    </dgm:pt>
    <dgm:pt modelId="{D337D186-5F84-4FDD-938C-CDAFF7818B51}" type="pres">
      <dgm:prSet presAssocID="{C086A0E3-45D9-4587-A165-6FE86E6A945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F1C0EF5D-1E26-41A8-BE66-5AA6C9ECD276}" type="pres">
      <dgm:prSet presAssocID="{C086A0E3-45D9-4587-A165-6FE86E6A9458}" presName="spaceRect" presStyleCnt="0"/>
      <dgm:spPr/>
    </dgm:pt>
    <dgm:pt modelId="{4E7A2165-66CF-4F77-A373-1B766045909F}" type="pres">
      <dgm:prSet presAssocID="{C086A0E3-45D9-4587-A165-6FE86E6A9458}" presName="parTx" presStyleLbl="revTx" presStyleIdx="0" presStyleCnt="7">
        <dgm:presLayoutVars>
          <dgm:chMax val="0"/>
          <dgm:chPref val="0"/>
        </dgm:presLayoutVars>
      </dgm:prSet>
      <dgm:spPr/>
    </dgm:pt>
    <dgm:pt modelId="{8BBF0A2C-E748-4010-91EA-395052A8E8ED}" type="pres">
      <dgm:prSet presAssocID="{DBE5B913-696B-4690-90A7-55D8E5D5336F}" presName="sibTrans" presStyleCnt="0"/>
      <dgm:spPr/>
    </dgm:pt>
    <dgm:pt modelId="{A64CECA7-67D4-4BA6-8B96-5DDEFD0F817E}" type="pres">
      <dgm:prSet presAssocID="{BD047FE1-DD00-4EA7-9562-C10C0C432D80}" presName="compNode" presStyleCnt="0"/>
      <dgm:spPr/>
    </dgm:pt>
    <dgm:pt modelId="{D2724CE3-0886-48A8-8A7F-7E8A232AD30A}" type="pres">
      <dgm:prSet presAssocID="{BD047FE1-DD00-4EA7-9562-C10C0C432D80}" presName="bgRect" presStyleLbl="bgShp" presStyleIdx="1" presStyleCnt="7"/>
      <dgm:spPr/>
    </dgm:pt>
    <dgm:pt modelId="{AA484B50-0302-4D19-8CBD-8663CB2B1C66}" type="pres">
      <dgm:prSet presAssocID="{BD047FE1-DD00-4EA7-9562-C10C0C432D8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E1D8137-3353-4297-9339-65BBED83F321}" type="pres">
      <dgm:prSet presAssocID="{BD047FE1-DD00-4EA7-9562-C10C0C432D80}" presName="spaceRect" presStyleCnt="0"/>
      <dgm:spPr/>
    </dgm:pt>
    <dgm:pt modelId="{DBCA089C-024A-40E0-93AB-36F17679FD59}" type="pres">
      <dgm:prSet presAssocID="{BD047FE1-DD00-4EA7-9562-C10C0C432D80}" presName="parTx" presStyleLbl="revTx" presStyleIdx="1" presStyleCnt="7">
        <dgm:presLayoutVars>
          <dgm:chMax val="0"/>
          <dgm:chPref val="0"/>
        </dgm:presLayoutVars>
      </dgm:prSet>
      <dgm:spPr/>
    </dgm:pt>
    <dgm:pt modelId="{B621CA2C-6E1C-47B7-8A1C-0CF2C8F84D4F}" type="pres">
      <dgm:prSet presAssocID="{D595A6A8-0725-45B7-9EA6-DC9BFDA5AD7F}" presName="sibTrans" presStyleCnt="0"/>
      <dgm:spPr/>
    </dgm:pt>
    <dgm:pt modelId="{548C51E7-3D21-44FC-B47B-A270CFB4C773}" type="pres">
      <dgm:prSet presAssocID="{64999273-391F-4BAC-8137-EFCAD0D70E59}" presName="compNode" presStyleCnt="0"/>
      <dgm:spPr/>
    </dgm:pt>
    <dgm:pt modelId="{396DC548-A75B-4263-8754-2AE5DD400A4D}" type="pres">
      <dgm:prSet presAssocID="{64999273-391F-4BAC-8137-EFCAD0D70E59}" presName="bgRect" presStyleLbl="bgShp" presStyleIdx="2" presStyleCnt="7"/>
      <dgm:spPr/>
    </dgm:pt>
    <dgm:pt modelId="{0135C7F0-87B9-4022-B866-951DB42235D2}" type="pres">
      <dgm:prSet presAssocID="{64999273-391F-4BAC-8137-EFCAD0D70E5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49EAAD2-4311-4DEA-837D-9CF2FED7FE88}" type="pres">
      <dgm:prSet presAssocID="{64999273-391F-4BAC-8137-EFCAD0D70E59}" presName="spaceRect" presStyleCnt="0"/>
      <dgm:spPr/>
    </dgm:pt>
    <dgm:pt modelId="{09AA707F-6C58-4D6C-A4F1-52E7030D7203}" type="pres">
      <dgm:prSet presAssocID="{64999273-391F-4BAC-8137-EFCAD0D70E59}" presName="parTx" presStyleLbl="revTx" presStyleIdx="2" presStyleCnt="7">
        <dgm:presLayoutVars>
          <dgm:chMax val="0"/>
          <dgm:chPref val="0"/>
        </dgm:presLayoutVars>
      </dgm:prSet>
      <dgm:spPr/>
    </dgm:pt>
    <dgm:pt modelId="{A67B7E0C-4909-426C-B9CD-B853F0E53533}" type="pres">
      <dgm:prSet presAssocID="{BA97B1A5-2D76-46C2-92C7-4FC3EE4A48D3}" presName="sibTrans" presStyleCnt="0"/>
      <dgm:spPr/>
    </dgm:pt>
    <dgm:pt modelId="{EF4C77CA-E36D-4AE8-9273-22561F618539}" type="pres">
      <dgm:prSet presAssocID="{6FE008EA-D867-4E34-BC2C-F17C37CBC483}" presName="compNode" presStyleCnt="0"/>
      <dgm:spPr/>
    </dgm:pt>
    <dgm:pt modelId="{F0418055-D298-4356-B6A0-B73AA548BCB8}" type="pres">
      <dgm:prSet presAssocID="{6FE008EA-D867-4E34-BC2C-F17C37CBC483}" presName="bgRect" presStyleLbl="bgShp" presStyleIdx="3" presStyleCnt="7"/>
      <dgm:spPr/>
    </dgm:pt>
    <dgm:pt modelId="{0EA5641F-338C-4A49-AC33-51A8000076FC}" type="pres">
      <dgm:prSet presAssocID="{6FE008EA-D867-4E34-BC2C-F17C37CBC48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list"/>
        </a:ext>
      </dgm:extLst>
    </dgm:pt>
    <dgm:pt modelId="{C70539B6-A5D8-4342-A76A-5FFA5B57E2CD}" type="pres">
      <dgm:prSet presAssocID="{6FE008EA-D867-4E34-BC2C-F17C37CBC483}" presName="spaceRect" presStyleCnt="0"/>
      <dgm:spPr/>
    </dgm:pt>
    <dgm:pt modelId="{ED367B16-A619-4A58-B4ED-CEE187CA66D3}" type="pres">
      <dgm:prSet presAssocID="{6FE008EA-D867-4E34-BC2C-F17C37CBC483}" presName="parTx" presStyleLbl="revTx" presStyleIdx="3" presStyleCnt="7">
        <dgm:presLayoutVars>
          <dgm:chMax val="0"/>
          <dgm:chPref val="0"/>
        </dgm:presLayoutVars>
      </dgm:prSet>
      <dgm:spPr/>
    </dgm:pt>
    <dgm:pt modelId="{8738413E-2081-4B97-8463-E20BF01F8E1D}" type="pres">
      <dgm:prSet presAssocID="{EE33DF36-E439-4774-8285-DF2CA9557B26}" presName="sibTrans" presStyleCnt="0"/>
      <dgm:spPr/>
    </dgm:pt>
    <dgm:pt modelId="{D2B3126D-364A-4339-BC4D-A1E1EDF38534}" type="pres">
      <dgm:prSet presAssocID="{6B8848A4-75F9-4E4B-A332-078AD7959210}" presName="compNode" presStyleCnt="0"/>
      <dgm:spPr/>
    </dgm:pt>
    <dgm:pt modelId="{0E5B1B39-1968-47FC-889E-D64B23038B09}" type="pres">
      <dgm:prSet presAssocID="{6B8848A4-75F9-4E4B-A332-078AD7959210}" presName="bgRect" presStyleLbl="bgShp" presStyleIdx="4" presStyleCnt="7"/>
      <dgm:spPr/>
    </dgm:pt>
    <dgm:pt modelId="{C7FEC42F-DD63-449A-BEC4-D540FFE9A70C}" type="pres">
      <dgm:prSet presAssocID="{6B8848A4-75F9-4E4B-A332-078AD7959210}"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357CC581-9966-4B1B-8642-FA3324790A5E}" type="pres">
      <dgm:prSet presAssocID="{6B8848A4-75F9-4E4B-A332-078AD7959210}" presName="spaceRect" presStyleCnt="0"/>
      <dgm:spPr/>
    </dgm:pt>
    <dgm:pt modelId="{4B538791-8D0A-47B4-89DD-7D672DFA6E36}" type="pres">
      <dgm:prSet presAssocID="{6B8848A4-75F9-4E4B-A332-078AD7959210}" presName="parTx" presStyleLbl="revTx" presStyleIdx="4" presStyleCnt="7">
        <dgm:presLayoutVars>
          <dgm:chMax val="0"/>
          <dgm:chPref val="0"/>
        </dgm:presLayoutVars>
      </dgm:prSet>
      <dgm:spPr/>
    </dgm:pt>
    <dgm:pt modelId="{6D073E41-76EF-4ABE-8862-0FC4102C784A}" type="pres">
      <dgm:prSet presAssocID="{7A11E5FD-28AF-4248-A83E-BC1333E5861C}" presName="sibTrans" presStyleCnt="0"/>
      <dgm:spPr/>
    </dgm:pt>
    <dgm:pt modelId="{E4175B50-E6BC-4647-97B8-6589A05BC334}" type="pres">
      <dgm:prSet presAssocID="{F818FCC6-DAFE-4DB0-B392-72A926C91D79}" presName="compNode" presStyleCnt="0"/>
      <dgm:spPr/>
    </dgm:pt>
    <dgm:pt modelId="{4BD50CFA-0121-4D82-B582-D4C22FE2BF66}" type="pres">
      <dgm:prSet presAssocID="{F818FCC6-DAFE-4DB0-B392-72A926C91D79}" presName="bgRect" presStyleLbl="bgShp" presStyleIdx="5" presStyleCnt="7"/>
      <dgm:spPr/>
    </dgm:pt>
    <dgm:pt modelId="{4CBCB6F4-CE67-429B-8E13-B874AAC95011}" type="pres">
      <dgm:prSet presAssocID="{F818FCC6-DAFE-4DB0-B392-72A926C91D7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8CC67175-BF0D-4EA9-B496-2C3806D61D4B}" type="pres">
      <dgm:prSet presAssocID="{F818FCC6-DAFE-4DB0-B392-72A926C91D79}" presName="spaceRect" presStyleCnt="0"/>
      <dgm:spPr/>
    </dgm:pt>
    <dgm:pt modelId="{8F75E706-4C36-4DF6-949B-5394E1588ADB}" type="pres">
      <dgm:prSet presAssocID="{F818FCC6-DAFE-4DB0-B392-72A926C91D79}" presName="parTx" presStyleLbl="revTx" presStyleIdx="5" presStyleCnt="7">
        <dgm:presLayoutVars>
          <dgm:chMax val="0"/>
          <dgm:chPref val="0"/>
        </dgm:presLayoutVars>
      </dgm:prSet>
      <dgm:spPr/>
    </dgm:pt>
    <dgm:pt modelId="{289162AE-A96C-431C-8FF0-E1CCB1539EF8}" type="pres">
      <dgm:prSet presAssocID="{27E0724B-2EE6-42D4-B397-6BD1672D201F}" presName="sibTrans" presStyleCnt="0"/>
      <dgm:spPr/>
    </dgm:pt>
    <dgm:pt modelId="{0E3F3055-9E79-45CD-B028-729C35E0AF03}" type="pres">
      <dgm:prSet presAssocID="{1FFF42CD-E99B-4E4E-BA33-56216ED9C6DB}" presName="compNode" presStyleCnt="0"/>
      <dgm:spPr/>
    </dgm:pt>
    <dgm:pt modelId="{CA126FEB-6370-4796-A417-94161C77FF52}" type="pres">
      <dgm:prSet presAssocID="{1FFF42CD-E99B-4E4E-BA33-56216ED9C6DB}" presName="bgRect" presStyleLbl="bgShp" presStyleIdx="6" presStyleCnt="7"/>
      <dgm:spPr/>
    </dgm:pt>
    <dgm:pt modelId="{DDF21B60-E85D-4BD4-8BE8-C8A879D4602C}" type="pres">
      <dgm:prSet presAssocID="{1FFF42CD-E99B-4E4E-BA33-56216ED9C6DB}"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ooks"/>
        </a:ext>
      </dgm:extLst>
    </dgm:pt>
    <dgm:pt modelId="{C4D0509E-4807-4979-9B52-F39BAEA4619A}" type="pres">
      <dgm:prSet presAssocID="{1FFF42CD-E99B-4E4E-BA33-56216ED9C6DB}" presName="spaceRect" presStyleCnt="0"/>
      <dgm:spPr/>
    </dgm:pt>
    <dgm:pt modelId="{E6C304BA-ABCC-471C-AB67-F58018884B25}" type="pres">
      <dgm:prSet presAssocID="{1FFF42CD-E99B-4E4E-BA33-56216ED9C6DB}" presName="parTx" presStyleLbl="revTx" presStyleIdx="6" presStyleCnt="7">
        <dgm:presLayoutVars>
          <dgm:chMax val="0"/>
          <dgm:chPref val="0"/>
        </dgm:presLayoutVars>
      </dgm:prSet>
      <dgm:spPr/>
    </dgm:pt>
  </dgm:ptLst>
  <dgm:cxnLst>
    <dgm:cxn modelId="{7F407606-EA52-476D-BBC9-05AD5F712DE2}" type="presOf" srcId="{64999273-391F-4BAC-8137-EFCAD0D70E59}" destId="{09AA707F-6C58-4D6C-A4F1-52E7030D7203}" srcOrd="0" destOrd="0" presId="urn:microsoft.com/office/officeart/2018/2/layout/IconVerticalSolidList"/>
    <dgm:cxn modelId="{30F86C5B-831C-4514-9243-DBA94CD25336}" srcId="{CC67BE5D-8A56-455C-A99D-0DA73CD4F996}" destId="{6FE008EA-D867-4E34-BC2C-F17C37CBC483}" srcOrd="3" destOrd="0" parTransId="{89F2CE08-19CC-4EA2-BC9E-7C96A2CF1E56}" sibTransId="{EE33DF36-E439-4774-8285-DF2CA9557B26}"/>
    <dgm:cxn modelId="{0C0EF85E-0274-43BF-88FE-46CA1BB385A8}" type="presOf" srcId="{6FE008EA-D867-4E34-BC2C-F17C37CBC483}" destId="{ED367B16-A619-4A58-B4ED-CEE187CA66D3}" srcOrd="0" destOrd="0" presId="urn:microsoft.com/office/officeart/2018/2/layout/IconVerticalSolidList"/>
    <dgm:cxn modelId="{627ABB6B-7ADF-426C-A783-7E4A6D770BCC}" type="presOf" srcId="{BD047FE1-DD00-4EA7-9562-C10C0C432D80}" destId="{DBCA089C-024A-40E0-93AB-36F17679FD59}" srcOrd="0" destOrd="0" presId="urn:microsoft.com/office/officeart/2018/2/layout/IconVerticalSolidList"/>
    <dgm:cxn modelId="{C2F2A87A-1CE1-408A-8583-6EDBF92D46DF}" type="presOf" srcId="{1FFF42CD-E99B-4E4E-BA33-56216ED9C6DB}" destId="{E6C304BA-ABCC-471C-AB67-F58018884B25}" srcOrd="0" destOrd="0" presId="urn:microsoft.com/office/officeart/2018/2/layout/IconVerticalSolidList"/>
    <dgm:cxn modelId="{77F94296-B2D0-4640-9FE0-B22104E4A1C1}" type="presOf" srcId="{C086A0E3-45D9-4587-A165-6FE86E6A9458}" destId="{4E7A2165-66CF-4F77-A373-1B766045909F}" srcOrd="0" destOrd="0" presId="urn:microsoft.com/office/officeart/2018/2/layout/IconVerticalSolidList"/>
    <dgm:cxn modelId="{BB63D596-8039-49FE-A452-CEF1194548DF}" srcId="{CC67BE5D-8A56-455C-A99D-0DA73CD4F996}" destId="{64999273-391F-4BAC-8137-EFCAD0D70E59}" srcOrd="2" destOrd="0" parTransId="{50B8B32F-4C27-484C-A3D6-C7B1F3BBA6B6}" sibTransId="{BA97B1A5-2D76-46C2-92C7-4FC3EE4A48D3}"/>
    <dgm:cxn modelId="{EDCFA6B2-95D5-4BE1-A92C-97CEF9106C7B}" srcId="{CC67BE5D-8A56-455C-A99D-0DA73CD4F996}" destId="{6B8848A4-75F9-4E4B-A332-078AD7959210}" srcOrd="4" destOrd="0" parTransId="{537CB2D2-7590-4D73-9291-6D7880F4B13C}" sibTransId="{7A11E5FD-28AF-4248-A83E-BC1333E5861C}"/>
    <dgm:cxn modelId="{C3C005B9-3449-4971-85FB-3DCC621F8C0E}" srcId="{CC67BE5D-8A56-455C-A99D-0DA73CD4F996}" destId="{1FFF42CD-E99B-4E4E-BA33-56216ED9C6DB}" srcOrd="6" destOrd="0" parTransId="{47C9D788-B982-46F6-A34A-D9D4523419C2}" sibTransId="{821CBB8B-666C-47B8-8651-A1CC1582E569}"/>
    <dgm:cxn modelId="{C0C206BA-6BD2-492F-B47F-F8052D980457}" type="presOf" srcId="{CC67BE5D-8A56-455C-A99D-0DA73CD4F996}" destId="{2CAEA0BE-FAD0-44C5-ADA1-9C5EA0A51815}" srcOrd="0" destOrd="0" presId="urn:microsoft.com/office/officeart/2018/2/layout/IconVerticalSolidList"/>
    <dgm:cxn modelId="{B9D6C2D8-0262-448A-8CA9-F33B12181F72}" srcId="{CC67BE5D-8A56-455C-A99D-0DA73CD4F996}" destId="{C086A0E3-45D9-4587-A165-6FE86E6A9458}" srcOrd="0" destOrd="0" parTransId="{616E88BD-07F3-458F-9074-2D1C0CA1FEE9}" sibTransId="{DBE5B913-696B-4690-90A7-55D8E5D5336F}"/>
    <dgm:cxn modelId="{C0F08DDB-AFCD-4B3B-BB20-793440FDDB8E}" type="presOf" srcId="{6B8848A4-75F9-4E4B-A332-078AD7959210}" destId="{4B538791-8D0A-47B4-89DD-7D672DFA6E36}" srcOrd="0" destOrd="0" presId="urn:microsoft.com/office/officeart/2018/2/layout/IconVerticalSolidList"/>
    <dgm:cxn modelId="{8E9A29DF-B86A-4320-97D6-2A23DBB2FE63}" type="presOf" srcId="{F818FCC6-DAFE-4DB0-B392-72A926C91D79}" destId="{8F75E706-4C36-4DF6-949B-5394E1588ADB}" srcOrd="0" destOrd="0" presId="urn:microsoft.com/office/officeart/2018/2/layout/IconVerticalSolidList"/>
    <dgm:cxn modelId="{F6F819E5-ED9F-4243-A0B0-9EA94774ADF0}" srcId="{CC67BE5D-8A56-455C-A99D-0DA73CD4F996}" destId="{BD047FE1-DD00-4EA7-9562-C10C0C432D80}" srcOrd="1" destOrd="0" parTransId="{F6B85BB9-A65B-4C68-BA7A-F391A002FD95}" sibTransId="{D595A6A8-0725-45B7-9EA6-DC9BFDA5AD7F}"/>
    <dgm:cxn modelId="{EA12ACFF-79EF-44CF-949F-6E66011C6762}" srcId="{CC67BE5D-8A56-455C-A99D-0DA73CD4F996}" destId="{F818FCC6-DAFE-4DB0-B392-72A926C91D79}" srcOrd="5" destOrd="0" parTransId="{E46BFE55-1119-4773-BE9C-04E5D681FEAE}" sibTransId="{27E0724B-2EE6-42D4-B397-6BD1672D201F}"/>
    <dgm:cxn modelId="{0F21BF07-8C4E-4563-A0C5-F709CB155667}" type="presParOf" srcId="{2CAEA0BE-FAD0-44C5-ADA1-9C5EA0A51815}" destId="{A005588D-2EA2-43B1-8D70-C10A2AD4F891}" srcOrd="0" destOrd="0" presId="urn:microsoft.com/office/officeart/2018/2/layout/IconVerticalSolidList"/>
    <dgm:cxn modelId="{E20EC829-AA12-4522-ACED-3006F748D805}" type="presParOf" srcId="{A005588D-2EA2-43B1-8D70-C10A2AD4F891}" destId="{5540D0EF-F1A8-4A40-B46E-84AF8DE48C98}" srcOrd="0" destOrd="0" presId="urn:microsoft.com/office/officeart/2018/2/layout/IconVerticalSolidList"/>
    <dgm:cxn modelId="{3E13C75F-746A-454E-A171-148646EF378B}" type="presParOf" srcId="{A005588D-2EA2-43B1-8D70-C10A2AD4F891}" destId="{D337D186-5F84-4FDD-938C-CDAFF7818B51}" srcOrd="1" destOrd="0" presId="urn:microsoft.com/office/officeart/2018/2/layout/IconVerticalSolidList"/>
    <dgm:cxn modelId="{54991F10-6706-497E-B412-2567F9DA8945}" type="presParOf" srcId="{A005588D-2EA2-43B1-8D70-C10A2AD4F891}" destId="{F1C0EF5D-1E26-41A8-BE66-5AA6C9ECD276}" srcOrd="2" destOrd="0" presId="urn:microsoft.com/office/officeart/2018/2/layout/IconVerticalSolidList"/>
    <dgm:cxn modelId="{C18E823A-C829-4806-ACDD-92CC82524C6F}" type="presParOf" srcId="{A005588D-2EA2-43B1-8D70-C10A2AD4F891}" destId="{4E7A2165-66CF-4F77-A373-1B766045909F}" srcOrd="3" destOrd="0" presId="urn:microsoft.com/office/officeart/2018/2/layout/IconVerticalSolidList"/>
    <dgm:cxn modelId="{C4D79600-096D-4DEA-8317-577DF754C4AC}" type="presParOf" srcId="{2CAEA0BE-FAD0-44C5-ADA1-9C5EA0A51815}" destId="{8BBF0A2C-E748-4010-91EA-395052A8E8ED}" srcOrd="1" destOrd="0" presId="urn:microsoft.com/office/officeart/2018/2/layout/IconVerticalSolidList"/>
    <dgm:cxn modelId="{F6E20DB7-6991-4BEF-B485-CDED1202B557}" type="presParOf" srcId="{2CAEA0BE-FAD0-44C5-ADA1-9C5EA0A51815}" destId="{A64CECA7-67D4-4BA6-8B96-5DDEFD0F817E}" srcOrd="2" destOrd="0" presId="urn:microsoft.com/office/officeart/2018/2/layout/IconVerticalSolidList"/>
    <dgm:cxn modelId="{C1DAE193-D61B-4E70-BD89-81B1468089EA}" type="presParOf" srcId="{A64CECA7-67D4-4BA6-8B96-5DDEFD0F817E}" destId="{D2724CE3-0886-48A8-8A7F-7E8A232AD30A}" srcOrd="0" destOrd="0" presId="urn:microsoft.com/office/officeart/2018/2/layout/IconVerticalSolidList"/>
    <dgm:cxn modelId="{746F8291-01E5-4CEC-B237-13DE64C93D5B}" type="presParOf" srcId="{A64CECA7-67D4-4BA6-8B96-5DDEFD0F817E}" destId="{AA484B50-0302-4D19-8CBD-8663CB2B1C66}" srcOrd="1" destOrd="0" presId="urn:microsoft.com/office/officeart/2018/2/layout/IconVerticalSolidList"/>
    <dgm:cxn modelId="{18607984-2842-42FA-9EE8-81A0FD2A6938}" type="presParOf" srcId="{A64CECA7-67D4-4BA6-8B96-5DDEFD0F817E}" destId="{CE1D8137-3353-4297-9339-65BBED83F321}" srcOrd="2" destOrd="0" presId="urn:microsoft.com/office/officeart/2018/2/layout/IconVerticalSolidList"/>
    <dgm:cxn modelId="{E65E6EF8-54D5-4FA3-846D-FFA72BC73D0F}" type="presParOf" srcId="{A64CECA7-67D4-4BA6-8B96-5DDEFD0F817E}" destId="{DBCA089C-024A-40E0-93AB-36F17679FD59}" srcOrd="3" destOrd="0" presId="urn:microsoft.com/office/officeart/2018/2/layout/IconVerticalSolidList"/>
    <dgm:cxn modelId="{90EF130D-42C5-4CD4-B2E0-403194FF67AB}" type="presParOf" srcId="{2CAEA0BE-FAD0-44C5-ADA1-9C5EA0A51815}" destId="{B621CA2C-6E1C-47B7-8A1C-0CF2C8F84D4F}" srcOrd="3" destOrd="0" presId="urn:microsoft.com/office/officeart/2018/2/layout/IconVerticalSolidList"/>
    <dgm:cxn modelId="{46EC605B-13AE-459D-A72F-212ECB373560}" type="presParOf" srcId="{2CAEA0BE-FAD0-44C5-ADA1-9C5EA0A51815}" destId="{548C51E7-3D21-44FC-B47B-A270CFB4C773}" srcOrd="4" destOrd="0" presId="urn:microsoft.com/office/officeart/2018/2/layout/IconVerticalSolidList"/>
    <dgm:cxn modelId="{701D5A7A-2E3F-47B5-AD4F-1C273FC98948}" type="presParOf" srcId="{548C51E7-3D21-44FC-B47B-A270CFB4C773}" destId="{396DC548-A75B-4263-8754-2AE5DD400A4D}" srcOrd="0" destOrd="0" presId="urn:microsoft.com/office/officeart/2018/2/layout/IconVerticalSolidList"/>
    <dgm:cxn modelId="{8D1C9287-B9A6-4EDB-892A-318ABCBBD4FD}" type="presParOf" srcId="{548C51E7-3D21-44FC-B47B-A270CFB4C773}" destId="{0135C7F0-87B9-4022-B866-951DB42235D2}" srcOrd="1" destOrd="0" presId="urn:microsoft.com/office/officeart/2018/2/layout/IconVerticalSolidList"/>
    <dgm:cxn modelId="{1BD9618B-A5F4-4D99-AF96-C3BD80A2DA09}" type="presParOf" srcId="{548C51E7-3D21-44FC-B47B-A270CFB4C773}" destId="{349EAAD2-4311-4DEA-837D-9CF2FED7FE88}" srcOrd="2" destOrd="0" presId="urn:microsoft.com/office/officeart/2018/2/layout/IconVerticalSolidList"/>
    <dgm:cxn modelId="{231E9F14-CC90-4665-96BE-4ADDDABB87F7}" type="presParOf" srcId="{548C51E7-3D21-44FC-B47B-A270CFB4C773}" destId="{09AA707F-6C58-4D6C-A4F1-52E7030D7203}" srcOrd="3" destOrd="0" presId="urn:microsoft.com/office/officeart/2018/2/layout/IconVerticalSolidList"/>
    <dgm:cxn modelId="{D792EB76-D50E-48C1-8276-CA32FF24DCAC}" type="presParOf" srcId="{2CAEA0BE-FAD0-44C5-ADA1-9C5EA0A51815}" destId="{A67B7E0C-4909-426C-B9CD-B853F0E53533}" srcOrd="5" destOrd="0" presId="urn:microsoft.com/office/officeart/2018/2/layout/IconVerticalSolidList"/>
    <dgm:cxn modelId="{9751B67C-3949-48A6-B63A-F2A7D4CB858A}" type="presParOf" srcId="{2CAEA0BE-FAD0-44C5-ADA1-9C5EA0A51815}" destId="{EF4C77CA-E36D-4AE8-9273-22561F618539}" srcOrd="6" destOrd="0" presId="urn:microsoft.com/office/officeart/2018/2/layout/IconVerticalSolidList"/>
    <dgm:cxn modelId="{696B0343-D34C-4837-9110-D2E87BCC9DBF}" type="presParOf" srcId="{EF4C77CA-E36D-4AE8-9273-22561F618539}" destId="{F0418055-D298-4356-B6A0-B73AA548BCB8}" srcOrd="0" destOrd="0" presId="urn:microsoft.com/office/officeart/2018/2/layout/IconVerticalSolidList"/>
    <dgm:cxn modelId="{1CF9E7B6-9249-4DA1-8B9E-D601255C15D8}" type="presParOf" srcId="{EF4C77CA-E36D-4AE8-9273-22561F618539}" destId="{0EA5641F-338C-4A49-AC33-51A8000076FC}" srcOrd="1" destOrd="0" presId="urn:microsoft.com/office/officeart/2018/2/layout/IconVerticalSolidList"/>
    <dgm:cxn modelId="{868845FA-8832-4E1F-A895-1D9403FFF8EE}" type="presParOf" srcId="{EF4C77CA-E36D-4AE8-9273-22561F618539}" destId="{C70539B6-A5D8-4342-A76A-5FFA5B57E2CD}" srcOrd="2" destOrd="0" presId="urn:microsoft.com/office/officeart/2018/2/layout/IconVerticalSolidList"/>
    <dgm:cxn modelId="{65501934-7418-4F2B-B7ED-B53DF8A59927}" type="presParOf" srcId="{EF4C77CA-E36D-4AE8-9273-22561F618539}" destId="{ED367B16-A619-4A58-B4ED-CEE187CA66D3}" srcOrd="3" destOrd="0" presId="urn:microsoft.com/office/officeart/2018/2/layout/IconVerticalSolidList"/>
    <dgm:cxn modelId="{537DB800-9D90-4661-8176-D8F0C3A54766}" type="presParOf" srcId="{2CAEA0BE-FAD0-44C5-ADA1-9C5EA0A51815}" destId="{8738413E-2081-4B97-8463-E20BF01F8E1D}" srcOrd="7" destOrd="0" presId="urn:microsoft.com/office/officeart/2018/2/layout/IconVerticalSolidList"/>
    <dgm:cxn modelId="{3E07220E-A58A-4748-ACB7-729CF842D444}" type="presParOf" srcId="{2CAEA0BE-FAD0-44C5-ADA1-9C5EA0A51815}" destId="{D2B3126D-364A-4339-BC4D-A1E1EDF38534}" srcOrd="8" destOrd="0" presId="urn:microsoft.com/office/officeart/2018/2/layout/IconVerticalSolidList"/>
    <dgm:cxn modelId="{75410290-3FA9-42D8-8CE2-BADD08A242A9}" type="presParOf" srcId="{D2B3126D-364A-4339-BC4D-A1E1EDF38534}" destId="{0E5B1B39-1968-47FC-889E-D64B23038B09}" srcOrd="0" destOrd="0" presId="urn:microsoft.com/office/officeart/2018/2/layout/IconVerticalSolidList"/>
    <dgm:cxn modelId="{37CD0D28-7E8A-4D48-A4F3-47AAAB8B26C1}" type="presParOf" srcId="{D2B3126D-364A-4339-BC4D-A1E1EDF38534}" destId="{C7FEC42F-DD63-449A-BEC4-D540FFE9A70C}" srcOrd="1" destOrd="0" presId="urn:microsoft.com/office/officeart/2018/2/layout/IconVerticalSolidList"/>
    <dgm:cxn modelId="{3E5BA808-E6F4-4F7F-B04E-9B47969E96C6}" type="presParOf" srcId="{D2B3126D-364A-4339-BC4D-A1E1EDF38534}" destId="{357CC581-9966-4B1B-8642-FA3324790A5E}" srcOrd="2" destOrd="0" presId="urn:microsoft.com/office/officeart/2018/2/layout/IconVerticalSolidList"/>
    <dgm:cxn modelId="{20EC0247-1CC0-4C66-938E-FAAD72B67FE4}" type="presParOf" srcId="{D2B3126D-364A-4339-BC4D-A1E1EDF38534}" destId="{4B538791-8D0A-47B4-89DD-7D672DFA6E36}" srcOrd="3" destOrd="0" presId="urn:microsoft.com/office/officeart/2018/2/layout/IconVerticalSolidList"/>
    <dgm:cxn modelId="{2325BDAA-E483-475A-8EBE-09855491586E}" type="presParOf" srcId="{2CAEA0BE-FAD0-44C5-ADA1-9C5EA0A51815}" destId="{6D073E41-76EF-4ABE-8862-0FC4102C784A}" srcOrd="9" destOrd="0" presId="urn:microsoft.com/office/officeart/2018/2/layout/IconVerticalSolidList"/>
    <dgm:cxn modelId="{BB2CE0DE-C2DB-4BAF-8D3D-B6DCBC81C373}" type="presParOf" srcId="{2CAEA0BE-FAD0-44C5-ADA1-9C5EA0A51815}" destId="{E4175B50-E6BC-4647-97B8-6589A05BC334}" srcOrd="10" destOrd="0" presId="urn:microsoft.com/office/officeart/2018/2/layout/IconVerticalSolidList"/>
    <dgm:cxn modelId="{2B99EEDF-9497-4223-9273-16186CF80E7E}" type="presParOf" srcId="{E4175B50-E6BC-4647-97B8-6589A05BC334}" destId="{4BD50CFA-0121-4D82-B582-D4C22FE2BF66}" srcOrd="0" destOrd="0" presId="urn:microsoft.com/office/officeart/2018/2/layout/IconVerticalSolidList"/>
    <dgm:cxn modelId="{4771ABF7-19FC-4641-8387-86DF47D3F278}" type="presParOf" srcId="{E4175B50-E6BC-4647-97B8-6589A05BC334}" destId="{4CBCB6F4-CE67-429B-8E13-B874AAC95011}" srcOrd="1" destOrd="0" presId="urn:microsoft.com/office/officeart/2018/2/layout/IconVerticalSolidList"/>
    <dgm:cxn modelId="{E1A1AD49-61B3-4B16-B41F-ED86691DCDD5}" type="presParOf" srcId="{E4175B50-E6BC-4647-97B8-6589A05BC334}" destId="{8CC67175-BF0D-4EA9-B496-2C3806D61D4B}" srcOrd="2" destOrd="0" presId="urn:microsoft.com/office/officeart/2018/2/layout/IconVerticalSolidList"/>
    <dgm:cxn modelId="{1EABD8C2-42B5-4156-839B-079821180577}" type="presParOf" srcId="{E4175B50-E6BC-4647-97B8-6589A05BC334}" destId="{8F75E706-4C36-4DF6-949B-5394E1588ADB}" srcOrd="3" destOrd="0" presId="urn:microsoft.com/office/officeart/2018/2/layout/IconVerticalSolidList"/>
    <dgm:cxn modelId="{0D1BBB79-82C5-48B7-B984-A9831F77FECD}" type="presParOf" srcId="{2CAEA0BE-FAD0-44C5-ADA1-9C5EA0A51815}" destId="{289162AE-A96C-431C-8FF0-E1CCB1539EF8}" srcOrd="11" destOrd="0" presId="urn:microsoft.com/office/officeart/2018/2/layout/IconVerticalSolidList"/>
    <dgm:cxn modelId="{32DA63BB-F880-4CC3-9C22-C831E1F74798}" type="presParOf" srcId="{2CAEA0BE-FAD0-44C5-ADA1-9C5EA0A51815}" destId="{0E3F3055-9E79-45CD-B028-729C35E0AF03}" srcOrd="12" destOrd="0" presId="urn:microsoft.com/office/officeart/2018/2/layout/IconVerticalSolidList"/>
    <dgm:cxn modelId="{1756EE94-9078-4826-837E-1453F8A077AF}" type="presParOf" srcId="{0E3F3055-9E79-45CD-B028-729C35E0AF03}" destId="{CA126FEB-6370-4796-A417-94161C77FF52}" srcOrd="0" destOrd="0" presId="urn:microsoft.com/office/officeart/2018/2/layout/IconVerticalSolidList"/>
    <dgm:cxn modelId="{DADFACCE-4478-4794-ABB3-9F682C7F4FD8}" type="presParOf" srcId="{0E3F3055-9E79-45CD-B028-729C35E0AF03}" destId="{DDF21B60-E85D-4BD4-8BE8-C8A879D4602C}" srcOrd="1" destOrd="0" presId="urn:microsoft.com/office/officeart/2018/2/layout/IconVerticalSolidList"/>
    <dgm:cxn modelId="{D614FFB2-CF42-4378-B042-5072045E607D}" type="presParOf" srcId="{0E3F3055-9E79-45CD-B028-729C35E0AF03}" destId="{C4D0509E-4807-4979-9B52-F39BAEA4619A}" srcOrd="2" destOrd="0" presId="urn:microsoft.com/office/officeart/2018/2/layout/IconVerticalSolidList"/>
    <dgm:cxn modelId="{92B1DED9-FBB3-45E7-A1F7-2ED07AA01C45}" type="presParOf" srcId="{0E3F3055-9E79-45CD-B028-729C35E0AF03}" destId="{E6C304BA-ABCC-471C-AB67-F58018884B2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0D0EF-F1A8-4A40-B46E-84AF8DE48C98}">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D186-5F84-4FDD-938C-CDAFF7818B51}">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7A2165-66CF-4F77-A373-1B766045909F}">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Problem Statement</a:t>
          </a:r>
        </a:p>
      </dsp:txBody>
      <dsp:txXfrm>
        <a:off x="799588" y="502"/>
        <a:ext cx="5714015" cy="692284"/>
      </dsp:txXfrm>
    </dsp:sp>
    <dsp:sp modelId="{D2724CE3-0886-48A8-8A7F-7E8A232AD30A}">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484B50-0302-4D19-8CBD-8663CB2B1C66}">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CA089C-024A-40E0-93AB-36F17679FD59}">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Data Overview</a:t>
          </a:r>
        </a:p>
      </dsp:txBody>
      <dsp:txXfrm>
        <a:off x="799588" y="865858"/>
        <a:ext cx="5714015" cy="692284"/>
      </dsp:txXfrm>
    </dsp:sp>
    <dsp:sp modelId="{396DC548-A75B-4263-8754-2AE5DD400A4D}">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5C7F0-87B9-4022-B866-951DB42235D2}">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AA707F-6C58-4D6C-A4F1-52E7030D7203}">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Proposed Approach</a:t>
          </a:r>
        </a:p>
      </dsp:txBody>
      <dsp:txXfrm>
        <a:off x="799588" y="1731214"/>
        <a:ext cx="5714015" cy="692284"/>
      </dsp:txXfrm>
    </dsp:sp>
    <dsp:sp modelId="{F0418055-D298-4356-B6A0-B73AA548BCB8}">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5641F-338C-4A49-AC33-51A8000076FC}">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367B16-A619-4A58-B4ED-CEE187CA66D3}">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Evaluation</a:t>
          </a:r>
        </a:p>
      </dsp:txBody>
      <dsp:txXfrm>
        <a:off x="799588" y="2596570"/>
        <a:ext cx="5714015" cy="692284"/>
      </dsp:txXfrm>
    </dsp:sp>
    <dsp:sp modelId="{0E5B1B39-1968-47FC-889E-D64B23038B09}">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EC42F-DD63-449A-BEC4-D540FFE9A70C}">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538791-8D0A-47B4-89DD-7D672DFA6E36}">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Conclusion</a:t>
          </a:r>
        </a:p>
      </dsp:txBody>
      <dsp:txXfrm>
        <a:off x="799588" y="3461926"/>
        <a:ext cx="5714015" cy="692284"/>
      </dsp:txXfrm>
    </dsp:sp>
    <dsp:sp modelId="{4BD50CFA-0121-4D82-B582-D4C22FE2BF66}">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BCB6F4-CE67-429B-8E13-B874AAC95011}">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5E706-4C36-4DF6-949B-5394E1588ADB}">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Tools Used</a:t>
          </a:r>
        </a:p>
      </dsp:txBody>
      <dsp:txXfrm>
        <a:off x="799588" y="4327282"/>
        <a:ext cx="5714015" cy="692284"/>
      </dsp:txXfrm>
    </dsp:sp>
    <dsp:sp modelId="{CA126FEB-6370-4796-A417-94161C77FF52}">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F21B60-E85D-4BD4-8BE8-C8A879D4602C}">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C304BA-ABCC-471C-AB67-F58018884B25}">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90000"/>
            </a:lnSpc>
            <a:spcBef>
              <a:spcPct val="0"/>
            </a:spcBef>
            <a:spcAft>
              <a:spcPct val="35000"/>
            </a:spcAft>
            <a:buNone/>
          </a:pPr>
          <a:r>
            <a:rPr lang="en-US" sz="1600" kern="1200" dirty="0"/>
            <a:t>References</a:t>
          </a:r>
        </a:p>
      </dsp:txBody>
      <dsp:txXfrm>
        <a:off x="799588" y="5192638"/>
        <a:ext cx="5714015" cy="692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697EC7-824C-4901-92E8-1DE416D8A714}" type="datetimeFigureOut">
              <a:rPr lang="en-US" smtClean="0"/>
              <a:t>5/5/2019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05A69-CA4E-477C-8916-598A0742EEAA}" type="slidenum">
              <a:rPr lang="en-US" smtClean="0"/>
              <a:t>‹#›</a:t>
            </a:fld>
            <a:endParaRPr lang="en-US"/>
          </a:p>
        </p:txBody>
      </p:sp>
    </p:spTree>
    <p:extLst>
      <p:ext uri="{BB962C8B-B14F-4D97-AF65-F5344CB8AC3E}">
        <p14:creationId xmlns:p14="http://schemas.microsoft.com/office/powerpoint/2010/main" val="147953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de.google.com/archive/p/word2vec/"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a:t>
            </a:fld>
            <a:endParaRPr lang="en-US" dirty="0"/>
          </a:p>
        </p:txBody>
      </p:sp>
    </p:spTree>
    <p:extLst>
      <p:ext uri="{BB962C8B-B14F-4D97-AF65-F5344CB8AC3E}">
        <p14:creationId xmlns:p14="http://schemas.microsoft.com/office/powerpoint/2010/main" val="858397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fixed dimension at 300)</a:t>
            </a:r>
          </a:p>
          <a:p>
            <a:r>
              <a:rPr lang="en-US" sz="1200" b="0" i="0" kern="1200" dirty="0">
                <a:solidFill>
                  <a:schemeClr val="tx1"/>
                </a:solidFill>
                <a:effectLst/>
                <a:latin typeface="+mn-lt"/>
                <a:ea typeface="+mn-ea"/>
                <a:cs typeface="+mn-cs"/>
              </a:rPr>
              <a:t>If I label the dimensions in a hypothetical word vector (there are no such pre-assigned labels in the algorithm of course), it might look a bit like this:</a:t>
            </a:r>
          </a:p>
          <a:p>
            <a:r>
              <a:rPr lang="en-US" sz="1200" b="0" i="0" kern="1200" dirty="0">
                <a:solidFill>
                  <a:schemeClr val="tx1"/>
                </a:solidFill>
                <a:effectLst/>
                <a:latin typeface="+mn-lt"/>
                <a:ea typeface="+mn-ea"/>
                <a:cs typeface="+mn-cs"/>
              </a:rPr>
              <a:t>Such a vector comes to represent in some abstract way the ‘meaning’ of a word.</a:t>
            </a:r>
            <a:endParaRPr lang="en-US" sz="1200" dirty="0"/>
          </a:p>
        </p:txBody>
      </p:sp>
      <p:sp>
        <p:nvSpPr>
          <p:cNvPr id="4" name="Slide Number Placeholder 3"/>
          <p:cNvSpPr>
            <a:spLocks noGrp="1"/>
          </p:cNvSpPr>
          <p:nvPr>
            <p:ph type="sldNum" sz="quarter" idx="5"/>
          </p:nvPr>
        </p:nvSpPr>
        <p:spPr/>
        <p:txBody>
          <a:bodyPr/>
          <a:lstStyle/>
          <a:p>
            <a:fld id="{99305A69-CA4E-477C-8916-598A0742EEAA}" type="slidenum">
              <a:rPr lang="en-US" smtClean="0"/>
              <a:t>11</a:t>
            </a:fld>
            <a:endParaRPr lang="en-US" dirty="0"/>
          </a:p>
        </p:txBody>
      </p:sp>
    </p:spTree>
    <p:extLst>
      <p:ext uri="{BB962C8B-B14F-4D97-AF65-F5344CB8AC3E}">
        <p14:creationId xmlns:p14="http://schemas.microsoft.com/office/powerpoint/2010/main" val="346940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Inputs to the network are zero-padded sequences of word indices. These inputs are vectors of fixed length, where the first zeros are being ignored and the </a:t>
            </a:r>
            <a:r>
              <a:rPr lang="en-US" sz="1200" b="0" i="0" kern="1200" dirty="0" err="1">
                <a:solidFill>
                  <a:schemeClr val="tx1"/>
                </a:solidFill>
                <a:effectLst/>
                <a:latin typeface="+mn-lt"/>
                <a:ea typeface="+mn-ea"/>
                <a:cs typeface="+mn-cs"/>
              </a:rPr>
              <a:t>nonzeros</a:t>
            </a:r>
            <a:r>
              <a:rPr lang="en-US" sz="1200" b="0" i="0" kern="1200" dirty="0">
                <a:solidFill>
                  <a:schemeClr val="tx1"/>
                </a:solidFill>
                <a:effectLst/>
                <a:latin typeface="+mn-lt"/>
                <a:ea typeface="+mn-ea"/>
                <a:cs typeface="+mn-cs"/>
              </a:rPr>
              <a:t> are indices that uniquely identify </a:t>
            </a:r>
            <a:r>
              <a:rPr lang="en-US" sz="1200" b="0" i="0" kern="1200" dirty="0" err="1">
                <a:solidFill>
                  <a:schemeClr val="tx1"/>
                </a:solidFill>
                <a:effectLst/>
                <a:latin typeface="+mn-lt"/>
                <a:ea typeface="+mn-ea"/>
                <a:cs typeface="+mn-cs"/>
              </a:rPr>
              <a:t>words.Those</a:t>
            </a:r>
            <a:r>
              <a:rPr lang="en-US" sz="1200" b="0" i="0" kern="1200" dirty="0">
                <a:solidFill>
                  <a:schemeClr val="tx1"/>
                </a:solidFill>
                <a:effectLst/>
                <a:latin typeface="+mn-lt"/>
                <a:ea typeface="+mn-ea"/>
                <a:cs typeface="+mn-cs"/>
              </a:rPr>
              <a:t> vectors are then fed into the embedding layer. This layer looks up the corresponding embedding for each word and encapsulates all them into a matrix. This matrix represents the given text as a series of </a:t>
            </a:r>
            <a:r>
              <a:rPr lang="en-US" sz="1200" b="0" i="0" kern="1200" dirty="0" err="1">
                <a:solidFill>
                  <a:schemeClr val="tx1"/>
                </a:solidFill>
                <a:effectLst/>
                <a:latin typeface="+mn-lt"/>
                <a:ea typeface="+mn-ea"/>
                <a:cs typeface="+mn-cs"/>
              </a:rPr>
              <a:t>embeddings.I</a:t>
            </a:r>
            <a:r>
              <a:rPr lang="en-US" sz="1200" b="0" i="0" kern="1200" dirty="0">
                <a:solidFill>
                  <a:schemeClr val="tx1"/>
                </a:solidFill>
                <a:effectLst/>
                <a:latin typeface="+mn-lt"/>
                <a:ea typeface="+mn-ea"/>
                <a:cs typeface="+mn-cs"/>
              </a:rPr>
              <a:t> use </a:t>
            </a:r>
            <a:r>
              <a:rPr lang="en-US" sz="1200" b="0" i="0" u="none" strike="noStrike" kern="1200" dirty="0">
                <a:solidFill>
                  <a:schemeClr val="tx1"/>
                </a:solidFill>
                <a:effectLst/>
                <a:latin typeface="+mn-lt"/>
                <a:ea typeface="+mn-ea"/>
                <a:cs typeface="+mn-cs"/>
                <a:hlinkClick r:id="rId3"/>
              </a:rPr>
              <a:t>Google’s word2vec</a:t>
            </a:r>
            <a:r>
              <a:rPr lang="en-US" sz="1200" b="0" i="0" kern="1200" dirty="0">
                <a:solidFill>
                  <a:schemeClr val="tx1"/>
                </a:solidFill>
                <a:effectLst/>
                <a:latin typeface="+mn-lt"/>
                <a:ea typeface="+mn-ea"/>
                <a:cs typeface="+mn-cs"/>
              </a:rPr>
              <a:t> embedding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have two embedded matrices that represent a candidate of two similar questions. Then we feed them into the LSTM (practically, there is only one) and the final state of the LSTM for each question is a 50-dimensional vector. It is trained to capture semantic meaning of the question.</a:t>
            </a:r>
            <a:br>
              <a:rPr lang="en-US" dirty="0"/>
            </a:br>
            <a:r>
              <a:rPr lang="en-US" sz="1200" b="0" i="0" kern="1200" dirty="0">
                <a:solidFill>
                  <a:schemeClr val="tx1"/>
                </a:solidFill>
                <a:effectLst/>
                <a:latin typeface="+mn-lt"/>
                <a:ea typeface="+mn-ea"/>
                <a:cs typeface="+mn-cs"/>
              </a:rPr>
              <a:t>In </a:t>
            </a:r>
            <a:r>
              <a:rPr lang="en-US" sz="1200" b="0" i="1" kern="1200" dirty="0">
                <a:solidFill>
                  <a:schemeClr val="tx1"/>
                </a:solidFill>
                <a:effectLst/>
                <a:latin typeface="+mn-lt"/>
                <a:ea typeface="+mn-ea"/>
                <a:cs typeface="+mn-cs"/>
              </a:rPr>
              <a:t>figure 1</a:t>
            </a:r>
            <a:r>
              <a:rPr lang="en-US" sz="1200" b="0" i="0" kern="1200" dirty="0">
                <a:solidFill>
                  <a:schemeClr val="tx1"/>
                </a:solidFill>
                <a:effectLst/>
                <a:latin typeface="+mn-lt"/>
                <a:ea typeface="+mn-ea"/>
                <a:cs typeface="+mn-cs"/>
              </a:rPr>
              <a:t>, this vector is denoted by the letter </a:t>
            </a:r>
            <a:r>
              <a:rPr lang="en-US" sz="1200" b="0" i="1" kern="1200" dirty="0">
                <a:solidFill>
                  <a:schemeClr val="tx1"/>
                </a:solidFill>
                <a:effectLst/>
                <a:latin typeface="+mn-lt"/>
                <a:ea typeface="+mn-ea"/>
                <a:cs typeface="+mn-cs"/>
              </a:rPr>
              <a:t>h</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12</a:t>
            </a:fld>
            <a:endParaRPr lang="en-US"/>
          </a:p>
        </p:txBody>
      </p:sp>
    </p:spTree>
    <p:extLst>
      <p:ext uri="{BB962C8B-B14F-4D97-AF65-F5344CB8AC3E}">
        <p14:creationId xmlns:p14="http://schemas.microsoft.com/office/powerpoint/2010/main" val="1583080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 tried going ahead with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scores, but that was not very useful and computationally expensive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15</a:t>
            </a:fld>
            <a:endParaRPr lang="en-US"/>
          </a:p>
        </p:txBody>
      </p:sp>
    </p:spTree>
    <p:extLst>
      <p:ext uri="{BB962C8B-B14F-4D97-AF65-F5344CB8AC3E}">
        <p14:creationId xmlns:p14="http://schemas.microsoft.com/office/powerpoint/2010/main" val="1902147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16</a:t>
            </a:fld>
            <a:endParaRPr lang="en-US"/>
          </a:p>
        </p:txBody>
      </p:sp>
    </p:spTree>
    <p:extLst>
      <p:ext uri="{BB962C8B-B14F-4D97-AF65-F5344CB8AC3E}">
        <p14:creationId xmlns:p14="http://schemas.microsoft.com/office/powerpoint/2010/main" val="3760951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17</a:t>
            </a:fld>
            <a:endParaRPr lang="en-US"/>
          </a:p>
        </p:txBody>
      </p:sp>
    </p:spTree>
    <p:extLst>
      <p:ext uri="{BB962C8B-B14F-4D97-AF65-F5344CB8AC3E}">
        <p14:creationId xmlns:p14="http://schemas.microsoft.com/office/powerpoint/2010/main" val="758124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18</a:t>
            </a:fld>
            <a:endParaRPr lang="en-US"/>
          </a:p>
        </p:txBody>
      </p:sp>
    </p:spTree>
    <p:extLst>
      <p:ext uri="{BB962C8B-B14F-4D97-AF65-F5344CB8AC3E}">
        <p14:creationId xmlns:p14="http://schemas.microsoft.com/office/powerpoint/2010/main" val="271643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19</a:t>
            </a:fld>
            <a:endParaRPr lang="en-US"/>
          </a:p>
        </p:txBody>
      </p:sp>
    </p:spTree>
    <p:extLst>
      <p:ext uri="{BB962C8B-B14F-4D97-AF65-F5344CB8AC3E}">
        <p14:creationId xmlns:p14="http://schemas.microsoft.com/office/powerpoint/2010/main" val="745787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20</a:t>
            </a:fld>
            <a:endParaRPr lang="en-US"/>
          </a:p>
        </p:txBody>
      </p:sp>
    </p:spTree>
    <p:extLst>
      <p:ext uri="{BB962C8B-B14F-4D97-AF65-F5344CB8AC3E}">
        <p14:creationId xmlns:p14="http://schemas.microsoft.com/office/powerpoint/2010/main" val="2023423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21</a:t>
            </a:fld>
            <a:endParaRPr lang="en-US"/>
          </a:p>
        </p:txBody>
      </p:sp>
    </p:spTree>
    <p:extLst>
      <p:ext uri="{BB962C8B-B14F-4D97-AF65-F5344CB8AC3E}">
        <p14:creationId xmlns:p14="http://schemas.microsoft.com/office/powerpoint/2010/main" val="570650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22</a:t>
            </a:fld>
            <a:endParaRPr lang="en-US"/>
          </a:p>
        </p:txBody>
      </p:sp>
    </p:spTree>
    <p:extLst>
      <p:ext uri="{BB962C8B-B14F-4D97-AF65-F5344CB8AC3E}">
        <p14:creationId xmlns:p14="http://schemas.microsoft.com/office/powerpoint/2010/main" val="229491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problem is about modelling whether a pair of questions on Quora is the same question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Doing so will make it easier to find high quality answers to questions resulting in an improved experience for Quora writers, seekers, and readers.</a:t>
            </a: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3</a:t>
            </a:fld>
            <a:endParaRPr lang="en-US" dirty="0"/>
          </a:p>
        </p:txBody>
      </p:sp>
    </p:spTree>
    <p:extLst>
      <p:ext uri="{BB962C8B-B14F-4D97-AF65-F5344CB8AC3E}">
        <p14:creationId xmlns:p14="http://schemas.microsoft.com/office/powerpoint/2010/main" val="2641235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23</a:t>
            </a:fld>
            <a:endParaRPr lang="en-US"/>
          </a:p>
        </p:txBody>
      </p:sp>
    </p:spTree>
    <p:extLst>
      <p:ext uri="{BB962C8B-B14F-4D97-AF65-F5344CB8AC3E}">
        <p14:creationId xmlns:p14="http://schemas.microsoft.com/office/powerpoint/2010/main" val="2989173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24</a:t>
            </a:fld>
            <a:endParaRPr lang="en-US"/>
          </a:p>
        </p:txBody>
      </p:sp>
    </p:spTree>
    <p:extLst>
      <p:ext uri="{BB962C8B-B14F-4D97-AF65-F5344CB8AC3E}">
        <p14:creationId xmlns:p14="http://schemas.microsoft.com/office/powerpoint/2010/main" val="241656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25</a:t>
            </a:fld>
            <a:endParaRPr lang="en-US"/>
          </a:p>
        </p:txBody>
      </p:sp>
    </p:spTree>
    <p:extLst>
      <p:ext uri="{BB962C8B-B14F-4D97-AF65-F5344CB8AC3E}">
        <p14:creationId xmlns:p14="http://schemas.microsoft.com/office/powerpoint/2010/main" val="1497085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anose="05000000000000000000" pitchFamily="2" charset="2"/>
              <a:buChar char="Ø"/>
            </a:pPr>
            <a:r>
              <a:rPr lang="en-US" sz="1200" dirty="0" err="1">
                <a:latin typeface="medium-content-title-font"/>
              </a:rPr>
              <a:t>SpaCy</a:t>
            </a:r>
            <a:r>
              <a:rPr lang="en-US" sz="1200" dirty="0">
                <a:latin typeface="medium-content-title-font"/>
              </a:rPr>
              <a:t>: An industrial-strength python based NLP tool, </a:t>
            </a:r>
            <a:r>
              <a:rPr lang="en-US" sz="1200" dirty="0" err="1">
                <a:latin typeface="medium-content-title-font"/>
              </a:rPr>
              <a:t>mainy</a:t>
            </a:r>
            <a:r>
              <a:rPr lang="en-US" sz="1200" dirty="0">
                <a:latin typeface="medium-content-title-font"/>
              </a:rPr>
              <a:t> provide some useful functionalities, such as tokenizing, part-of-speech tagging, </a:t>
            </a:r>
            <a:r>
              <a:rPr lang="en-US" sz="1200" dirty="0" err="1">
                <a:latin typeface="medium-content-title-font"/>
              </a:rPr>
              <a:t>dependecy</a:t>
            </a:r>
            <a:r>
              <a:rPr lang="en-US" sz="1200" dirty="0">
                <a:latin typeface="medium-content-title-font"/>
              </a:rPr>
              <a:t> parsing, entity recognition, etc.</a:t>
            </a:r>
          </a:p>
          <a:p>
            <a:pPr marL="342900" indent="-342900">
              <a:buFont typeface="Wingdings" panose="05000000000000000000" pitchFamily="2" charset="2"/>
              <a:buChar char="Ø"/>
            </a:pPr>
            <a:r>
              <a:rPr lang="en-US" sz="1200" dirty="0" err="1">
                <a:latin typeface="medium-content-title-font"/>
              </a:rPr>
              <a:t>Textacy</a:t>
            </a:r>
            <a:r>
              <a:rPr lang="en-US" sz="1200" dirty="0">
                <a:latin typeface="medium-content-title-font"/>
              </a:rPr>
              <a:t>: Provide High-level APIs of Spacy, mainly for text normalization.</a:t>
            </a:r>
          </a:p>
          <a:p>
            <a:pPr marL="342900" indent="-342900">
              <a:buFont typeface="Wingdings" panose="05000000000000000000" pitchFamily="2" charset="2"/>
              <a:buChar char="Ø"/>
            </a:pPr>
            <a:r>
              <a:rPr lang="en-US" sz="1200" dirty="0" err="1">
                <a:latin typeface="medium-content-title-font"/>
              </a:rPr>
              <a:t>Scikit</a:t>
            </a:r>
            <a:r>
              <a:rPr lang="en-US" sz="1200" dirty="0">
                <a:latin typeface="medium-content-title-font"/>
              </a:rPr>
              <a:t>-learn: Python-based machine learning library. We used it for extracting latent semantic features and some of its simple models in blending.</a:t>
            </a:r>
          </a:p>
          <a:p>
            <a:pPr marL="342900" indent="-342900">
              <a:buFont typeface="Wingdings" panose="05000000000000000000" pitchFamily="2" charset="2"/>
              <a:buChar char="Ø"/>
            </a:pPr>
            <a:r>
              <a:rPr lang="en-US" sz="1200" dirty="0">
                <a:latin typeface="medium-content-title-font"/>
              </a:rPr>
              <a:t>Word2Vec, </a:t>
            </a:r>
            <a:r>
              <a:rPr lang="en-US" sz="1200" dirty="0" err="1">
                <a:latin typeface="medium-content-title-font"/>
              </a:rPr>
              <a:t>GloVe</a:t>
            </a:r>
            <a:r>
              <a:rPr lang="en-US" sz="1200" dirty="0">
                <a:latin typeface="medium-content-title-font"/>
              </a:rPr>
              <a:t>, </a:t>
            </a:r>
            <a:r>
              <a:rPr lang="en-US" sz="1200" dirty="0" err="1">
                <a:latin typeface="medium-content-title-font"/>
              </a:rPr>
              <a:t>FastText</a:t>
            </a:r>
            <a:r>
              <a:rPr lang="en-US" sz="1200" dirty="0">
                <a:latin typeface="medium-content-title-font"/>
              </a:rPr>
              <a:t>: Those are neural-based word embeddings, which represent a word as a real-valued dense vector. It captures nice </a:t>
            </a:r>
            <a:r>
              <a:rPr lang="en-US" sz="1200" dirty="0" err="1">
                <a:latin typeface="medium-content-title-font"/>
              </a:rPr>
              <a:t>syntatic</a:t>
            </a:r>
            <a:r>
              <a:rPr lang="en-US" sz="1200" dirty="0">
                <a:latin typeface="medium-content-title-font"/>
              </a:rPr>
              <a:t> and semantic properties in vector space. We used them for feature engineering and modeling.</a:t>
            </a:r>
          </a:p>
          <a:p>
            <a:pPr marL="342900" indent="-342900">
              <a:buFont typeface="Wingdings" panose="05000000000000000000" pitchFamily="2" charset="2"/>
              <a:buChar char="Ø"/>
            </a:pPr>
            <a:r>
              <a:rPr lang="en-US" sz="1200" dirty="0" err="1">
                <a:latin typeface="medium-content-title-font"/>
              </a:rPr>
              <a:t>Keras</a:t>
            </a:r>
            <a:r>
              <a:rPr lang="en-US" sz="1200" dirty="0">
                <a:latin typeface="medium-content-title-font"/>
              </a:rPr>
              <a:t>: High-level deep learning library, which made us easy to implement complex deep learning models.</a:t>
            </a:r>
          </a:p>
          <a:p>
            <a:pPr marL="342900" indent="-342900">
              <a:buFont typeface="Wingdings" panose="05000000000000000000" pitchFamily="2" charset="2"/>
              <a:buChar char="Ø"/>
            </a:pPr>
            <a:r>
              <a:rPr lang="en-US" sz="1200" dirty="0" err="1">
                <a:latin typeface="medium-content-title-font"/>
              </a:rPr>
              <a:t>XGBoost</a:t>
            </a:r>
            <a:r>
              <a:rPr lang="en-US" sz="1200" dirty="0">
                <a:latin typeface="medium-content-title-font"/>
              </a:rPr>
              <a:t>: An optimized distributed gradient boosting library. This offers another kind of non-deep-learning models for us to perform </a:t>
            </a:r>
            <a:r>
              <a:rPr lang="en-US" sz="1200" dirty="0" err="1">
                <a:latin typeface="medium-content-title-font"/>
              </a:rPr>
              <a:t>ensembling</a:t>
            </a:r>
            <a:r>
              <a:rPr lang="en-US" sz="1200" dirty="0">
                <a:latin typeface="medium-content-title-font"/>
              </a:rPr>
              <a:t>.</a:t>
            </a:r>
            <a:endParaRPr lang="en-US" sz="1200" b="0" i="0" dirty="0">
              <a:effectLst/>
              <a:latin typeface="medium-content-title-font"/>
            </a:endParaRP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26</a:t>
            </a:fld>
            <a:endParaRPr lang="en-US"/>
          </a:p>
        </p:txBody>
      </p:sp>
    </p:spTree>
    <p:extLst>
      <p:ext uri="{BB962C8B-B14F-4D97-AF65-F5344CB8AC3E}">
        <p14:creationId xmlns:p14="http://schemas.microsoft.com/office/powerpoint/2010/main" val="4077494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28</a:t>
            </a:fld>
            <a:endParaRPr lang="en-US"/>
          </a:p>
        </p:txBody>
      </p:sp>
    </p:spTree>
    <p:extLst>
      <p:ext uri="{BB962C8B-B14F-4D97-AF65-F5344CB8AC3E}">
        <p14:creationId xmlns:p14="http://schemas.microsoft.com/office/powerpoint/2010/main" val="154719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Text cleaning</a:t>
            </a:r>
            <a:r>
              <a:rPr lang="en-US" sz="1200" b="0" i="0" kern="1200" dirty="0">
                <a:solidFill>
                  <a:schemeClr val="tx1"/>
                </a:solidFill>
                <a:effectLst/>
                <a:latin typeface="+mn-lt"/>
                <a:ea typeface="+mn-ea"/>
                <a:cs typeface="+mn-cs"/>
              </a:rPr>
              <a:t>: convert all tokens to lower case, remove punctuations, special tokens, etc.</a:t>
            </a:r>
          </a:p>
          <a:p>
            <a:r>
              <a:rPr lang="en-US" sz="1200" b="1" i="0" kern="1200" dirty="0">
                <a:solidFill>
                  <a:schemeClr val="tx1"/>
                </a:solidFill>
                <a:effectLst/>
                <a:latin typeface="+mn-lt"/>
                <a:ea typeface="+mn-ea"/>
                <a:cs typeface="+mn-cs"/>
              </a:rPr>
              <a:t>Text normalization</a:t>
            </a:r>
            <a:r>
              <a:rPr lang="en-US" sz="1200" b="0" i="0" kern="1200" dirty="0">
                <a:solidFill>
                  <a:schemeClr val="tx1"/>
                </a:solidFill>
                <a:effectLst/>
                <a:latin typeface="+mn-lt"/>
                <a:ea typeface="+mn-ea"/>
                <a:cs typeface="+mn-cs"/>
              </a:rPr>
              <a:t>: Restore abbreviations (e.g. "What's" to "What is", "We're" to "We are", etc.) using regular expression, replace number-like string with "number" and replace currency symbols with "USD" abbreviation.</a:t>
            </a:r>
          </a:p>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4</a:t>
            </a:fld>
            <a:endParaRPr lang="en-US" dirty="0"/>
          </a:p>
        </p:txBody>
      </p:sp>
    </p:spTree>
    <p:extLst>
      <p:ext uri="{BB962C8B-B14F-4D97-AF65-F5344CB8AC3E}">
        <p14:creationId xmlns:p14="http://schemas.microsoft.com/office/powerpoint/2010/main" val="73735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glance over data set</a:t>
            </a:r>
          </a:p>
        </p:txBody>
      </p:sp>
      <p:sp>
        <p:nvSpPr>
          <p:cNvPr id="4" name="Slide Number Placeholder 3"/>
          <p:cNvSpPr>
            <a:spLocks noGrp="1"/>
          </p:cNvSpPr>
          <p:nvPr>
            <p:ph type="sldNum" sz="quarter" idx="5"/>
          </p:nvPr>
        </p:nvSpPr>
        <p:spPr/>
        <p:txBody>
          <a:bodyPr/>
          <a:lstStyle/>
          <a:p>
            <a:fld id="{99305A69-CA4E-477C-8916-598A0742EEAA}" type="slidenum">
              <a:rPr lang="en-US" smtClean="0"/>
              <a:t>5</a:t>
            </a:fld>
            <a:endParaRPr lang="en-US" dirty="0"/>
          </a:p>
        </p:txBody>
      </p:sp>
    </p:spTree>
    <p:extLst>
      <p:ext uri="{BB962C8B-B14F-4D97-AF65-F5344CB8AC3E}">
        <p14:creationId xmlns:p14="http://schemas.microsoft.com/office/powerpoint/2010/main" val="242061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questions only appear a few times, with very few questions appearing several times (and a few questions appearing many times). One question appears more than 160 times, but this is an outlier.</a:t>
            </a:r>
          </a:p>
          <a:p>
            <a:endParaRPr lang="en-US" dirty="0"/>
          </a:p>
          <a:p>
            <a:r>
              <a:rPr lang="en-US" sz="1200" b="0" i="0" kern="1200" dirty="0">
                <a:solidFill>
                  <a:schemeClr val="tx1"/>
                </a:solidFill>
                <a:effectLst/>
                <a:latin typeface="+mn-lt"/>
                <a:ea typeface="+mn-ea"/>
                <a:cs typeface="+mn-cs"/>
              </a:rPr>
              <a:t>We can see that we have a 37% positive class in this dataset</a:t>
            </a:r>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6</a:t>
            </a:fld>
            <a:endParaRPr lang="en-US" dirty="0"/>
          </a:p>
        </p:txBody>
      </p:sp>
    </p:spTree>
    <p:extLst>
      <p:ext uri="{BB962C8B-B14F-4D97-AF65-F5344CB8AC3E}">
        <p14:creationId xmlns:p14="http://schemas.microsoft.com/office/powerpoint/2010/main" val="470181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7</a:t>
            </a:fld>
            <a:endParaRPr lang="en-US" dirty="0"/>
          </a:p>
        </p:txBody>
      </p:sp>
    </p:spTree>
    <p:extLst>
      <p:ext uri="{BB962C8B-B14F-4D97-AF65-F5344CB8AC3E}">
        <p14:creationId xmlns:p14="http://schemas.microsoft.com/office/powerpoint/2010/main" val="187061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8</a:t>
            </a:fld>
            <a:endParaRPr lang="en-US" dirty="0"/>
          </a:p>
        </p:txBody>
      </p:sp>
    </p:spTree>
    <p:extLst>
      <p:ext uri="{BB962C8B-B14F-4D97-AF65-F5344CB8AC3E}">
        <p14:creationId xmlns:p14="http://schemas.microsoft.com/office/powerpoint/2010/main" val="38148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9</a:t>
            </a:fld>
            <a:endParaRPr lang="en-US" dirty="0"/>
          </a:p>
        </p:txBody>
      </p:sp>
    </p:spTree>
    <p:extLst>
      <p:ext uri="{BB962C8B-B14F-4D97-AF65-F5344CB8AC3E}">
        <p14:creationId xmlns:p14="http://schemas.microsoft.com/office/powerpoint/2010/main" val="71119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Siamese networks seem to perform well on similarity tasks and have been used for tasks like sentence semantic similarity, recognizing forged signatures and many more.</a:t>
            </a:r>
            <a:endParaRPr lang="en-US" dirty="0"/>
          </a:p>
        </p:txBody>
      </p:sp>
      <p:sp>
        <p:nvSpPr>
          <p:cNvPr id="4" name="Slide Number Placeholder 3"/>
          <p:cNvSpPr>
            <a:spLocks noGrp="1"/>
          </p:cNvSpPr>
          <p:nvPr>
            <p:ph type="sldNum" sz="quarter" idx="5"/>
          </p:nvPr>
        </p:nvSpPr>
        <p:spPr/>
        <p:txBody>
          <a:bodyPr/>
          <a:lstStyle/>
          <a:p>
            <a:fld id="{99305A69-CA4E-477C-8916-598A0742EEAA}" type="slidenum">
              <a:rPr lang="en-US" smtClean="0"/>
              <a:t>10</a:t>
            </a:fld>
            <a:endParaRPr lang="en-US" dirty="0"/>
          </a:p>
        </p:txBody>
      </p:sp>
    </p:spTree>
    <p:extLst>
      <p:ext uri="{BB962C8B-B14F-4D97-AF65-F5344CB8AC3E}">
        <p14:creationId xmlns:p14="http://schemas.microsoft.com/office/powerpoint/2010/main" val="37624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B4D0C-E66F-4796-A8EA-A78B08523D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42B83-A72C-4E46-B47B-FE4E26043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75C2EB-E86F-4CA0-9BE8-183029EB4553}"/>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5" name="Footer Placeholder 4">
            <a:extLst>
              <a:ext uri="{FF2B5EF4-FFF2-40B4-BE49-F238E27FC236}">
                <a16:creationId xmlns:a16="http://schemas.microsoft.com/office/drawing/2014/main" id="{FDF65F2A-8928-4203-8926-B48729C96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0088C-0C1A-49FE-BEAF-06C69117980B}"/>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2820485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F8E92-B7C7-4A00-BA20-9FD8F16A88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6C9847-AFCF-4293-B9C8-355B4B703B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F4541-D19D-468E-87F3-1A5A6A8B3293}"/>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5" name="Footer Placeholder 4">
            <a:extLst>
              <a:ext uri="{FF2B5EF4-FFF2-40B4-BE49-F238E27FC236}">
                <a16:creationId xmlns:a16="http://schemas.microsoft.com/office/drawing/2014/main" id="{1CDE9A93-AA48-4E29-BC85-9F5A8EE322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20DC98-0233-4360-97D3-FBAA8C9AF7E0}"/>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85981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1E57A-F574-4AD5-AAE9-3FEA465B75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91F65A-43A3-4060-88F1-C5A3D2FC98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0AD41-B7DA-4FBF-9370-D4AA6207CE6B}"/>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5" name="Footer Placeholder 4">
            <a:extLst>
              <a:ext uri="{FF2B5EF4-FFF2-40B4-BE49-F238E27FC236}">
                <a16:creationId xmlns:a16="http://schemas.microsoft.com/office/drawing/2014/main" id="{DD0B6537-B518-4ED0-BBB2-A7D78020D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3ADB5-67F7-495E-AAE0-7F24C95A7313}"/>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3891382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CADF6-23AA-4534-8273-103F73B7C3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82728-C9BA-40E6-A823-8E393AC348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01D4F-B1A7-445E-8F90-6889ADC5A1AB}"/>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5" name="Footer Placeholder 4">
            <a:extLst>
              <a:ext uri="{FF2B5EF4-FFF2-40B4-BE49-F238E27FC236}">
                <a16:creationId xmlns:a16="http://schemas.microsoft.com/office/drawing/2014/main" id="{85AB95D2-83B7-4182-9791-2A772C277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BD5032-3BC6-4B4D-955E-CA55C77FDB28}"/>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1846716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741ED-D5D7-462C-8E35-0D257FD8D2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7EE157-3A6E-4817-9857-F3DC1D3DE2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73B730-C9E4-480E-BFD1-B351E42BDBD6}"/>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5" name="Footer Placeholder 4">
            <a:extLst>
              <a:ext uri="{FF2B5EF4-FFF2-40B4-BE49-F238E27FC236}">
                <a16:creationId xmlns:a16="http://schemas.microsoft.com/office/drawing/2014/main" id="{DF28D086-BD4D-4FB8-8934-8104CFD1D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B2D94-E943-4903-BE0F-2CB83957FB95}"/>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25740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1F45-9ADD-4A2C-8098-29C0CB0109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0DAC8A-D279-457E-9161-5655AD5E39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E2A4E5-24F7-41C8-A37E-FDA16E254D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DD557-722D-47E5-A981-0FBF3C9E87B4}"/>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6" name="Footer Placeholder 5">
            <a:extLst>
              <a:ext uri="{FF2B5EF4-FFF2-40B4-BE49-F238E27FC236}">
                <a16:creationId xmlns:a16="http://schemas.microsoft.com/office/drawing/2014/main" id="{EF3431D5-4AE1-45B6-B96D-19E2F2B97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501F-097B-4D6C-9307-246EA43A7D45}"/>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31204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8E3C-FFCD-45EC-AC47-B67A7603A9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E2E94-13BD-43A1-A0EA-64F89F690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7C3005-4738-4D8D-9CD2-DEE47D8329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8D269D-A30F-4D55-8245-261D75A88B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E5FA60-05F4-4436-B307-1E13DA9198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882FB0-C8B2-481A-A35D-7B7508DBDD1B}"/>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8" name="Footer Placeholder 7">
            <a:extLst>
              <a:ext uri="{FF2B5EF4-FFF2-40B4-BE49-F238E27FC236}">
                <a16:creationId xmlns:a16="http://schemas.microsoft.com/office/drawing/2014/main" id="{4492CD0B-DB24-4606-875F-E3EA7EB06F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2E0136-F162-4C20-9807-85F4D6EAD76A}"/>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174598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5EC1-6FE9-42C8-B087-4AF5582B5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223E79-FE38-4409-A61B-C430777F99AF}"/>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4" name="Footer Placeholder 3">
            <a:extLst>
              <a:ext uri="{FF2B5EF4-FFF2-40B4-BE49-F238E27FC236}">
                <a16:creationId xmlns:a16="http://schemas.microsoft.com/office/drawing/2014/main" id="{4A1538F3-96C7-4018-A609-37DA12A6F7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E9A78A-9EFA-4772-A282-FECBC7492E51}"/>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1014708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2085E-6AF7-4211-A718-284D7944F73A}"/>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3" name="Footer Placeholder 2">
            <a:extLst>
              <a:ext uri="{FF2B5EF4-FFF2-40B4-BE49-F238E27FC236}">
                <a16:creationId xmlns:a16="http://schemas.microsoft.com/office/drawing/2014/main" id="{E5293EFD-A794-49CC-A312-9E87F4DE7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49377D-CB7D-4B25-86B6-0818D07EACDE}"/>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380836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EFA6-2517-4412-AA81-7B5A57394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B1D448-526F-4625-8943-B3D432EAB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2EA2AF-9EE4-40A1-AF46-B9784EABD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DF1B-E942-43F6-BB5B-2EB65EAD10A1}"/>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6" name="Footer Placeholder 5">
            <a:extLst>
              <a:ext uri="{FF2B5EF4-FFF2-40B4-BE49-F238E27FC236}">
                <a16:creationId xmlns:a16="http://schemas.microsoft.com/office/drawing/2014/main" id="{76E17C38-3BD3-429A-BCFA-709C08C4F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810D0F-A77D-408D-88DD-0A7A188FB086}"/>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3740171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01997-399B-42C1-A41E-CB1352699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A5B2A3-2F8B-42AF-A7B9-FA312424A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90E438-0DBF-4A08-AD6A-DEC02C0E8C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80BED0-CC67-4FC9-AA40-E750FD979265}"/>
              </a:ext>
            </a:extLst>
          </p:cNvPr>
          <p:cNvSpPr>
            <a:spLocks noGrp="1"/>
          </p:cNvSpPr>
          <p:nvPr>
            <p:ph type="dt" sz="half" idx="10"/>
          </p:nvPr>
        </p:nvSpPr>
        <p:spPr/>
        <p:txBody>
          <a:bodyPr/>
          <a:lstStyle/>
          <a:p>
            <a:fld id="{6A695399-494C-4E27-AB0C-4987394A0354}" type="datetimeFigureOut">
              <a:rPr lang="en-US" smtClean="0"/>
              <a:t>5/5/2019</a:t>
            </a:fld>
            <a:endParaRPr lang="en-US"/>
          </a:p>
        </p:txBody>
      </p:sp>
      <p:sp>
        <p:nvSpPr>
          <p:cNvPr id="6" name="Footer Placeholder 5">
            <a:extLst>
              <a:ext uri="{FF2B5EF4-FFF2-40B4-BE49-F238E27FC236}">
                <a16:creationId xmlns:a16="http://schemas.microsoft.com/office/drawing/2014/main" id="{EFB49F4D-9D96-4102-8E41-74B63DE076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3FD8A-29E4-4395-93BE-52001E5ABCEF}"/>
              </a:ext>
            </a:extLst>
          </p:cNvPr>
          <p:cNvSpPr>
            <a:spLocks noGrp="1"/>
          </p:cNvSpPr>
          <p:nvPr>
            <p:ph type="sldNum" sz="quarter" idx="12"/>
          </p:nvPr>
        </p:nvSpPr>
        <p:spPr/>
        <p:txBody>
          <a:bodyPr/>
          <a:lstStyle/>
          <a:p>
            <a:fld id="{7692C58A-4F38-46DD-B367-88952D079A13}" type="slidenum">
              <a:rPr lang="en-US" smtClean="0"/>
              <a:t>‹#›</a:t>
            </a:fld>
            <a:endParaRPr lang="en-US"/>
          </a:p>
        </p:txBody>
      </p:sp>
    </p:spTree>
    <p:extLst>
      <p:ext uri="{BB962C8B-B14F-4D97-AF65-F5344CB8AC3E}">
        <p14:creationId xmlns:p14="http://schemas.microsoft.com/office/powerpoint/2010/main" val="760411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8368E4-DDD1-48A0-AE70-0DDFFCC94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C7773B-B9E2-4900-82E1-079AAD777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04D417-7B48-4E5C-85F0-4E3812025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695399-494C-4E27-AB0C-4987394A0354}" type="datetimeFigureOut">
              <a:rPr lang="en-US" smtClean="0"/>
              <a:t>5/5/2019</a:t>
            </a:fld>
            <a:endParaRPr lang="en-US"/>
          </a:p>
        </p:txBody>
      </p:sp>
      <p:sp>
        <p:nvSpPr>
          <p:cNvPr id="5" name="Footer Placeholder 4">
            <a:extLst>
              <a:ext uri="{FF2B5EF4-FFF2-40B4-BE49-F238E27FC236}">
                <a16:creationId xmlns:a16="http://schemas.microsoft.com/office/drawing/2014/main" id="{DD1918D6-13B3-4E0D-B9F7-56FDB1D504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98D315-0AF8-4AA1-88EA-629E763F9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2C58A-4F38-46DD-B367-88952D079A13}" type="slidenum">
              <a:rPr lang="en-US" smtClean="0"/>
              <a:t>‹#›</a:t>
            </a:fld>
            <a:endParaRPr lang="en-US"/>
          </a:p>
        </p:txBody>
      </p:sp>
    </p:spTree>
    <p:extLst>
      <p:ext uri="{BB962C8B-B14F-4D97-AF65-F5344CB8AC3E}">
        <p14:creationId xmlns:p14="http://schemas.microsoft.com/office/powerpoint/2010/main" val="98528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learning.utdallas.edu/webapps/blackboard/execute/launcher?type=Course&amp;id=_144652_1&amp;url="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1.JPG"/><Relationship Id="rId4" Type="http://schemas.openxmlformats.org/officeDocument/2006/relationships/image" Target="../media/image50.JP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JP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mlreview/implementing-malstm-on-kaggles-quora-question-pairs-competition-8b31b0b16a07"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www.kaggle.com/c/quora-question-pairs/kernels" TargetMode="External"/><Relationship Id="rId4" Type="http://schemas.openxmlformats.org/officeDocument/2006/relationships/hyperlink" Target="https://github.com/eliorc/Medium/blob/master/MaLSTM.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14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8F97059C-D193-47E0-934F-6FDC8AFBB69E}"/>
              </a:ext>
            </a:extLst>
          </p:cNvPr>
          <p:cNvPicPr>
            <a:picLocks noChangeAspect="1"/>
          </p:cNvPicPr>
          <p:nvPr/>
        </p:nvPicPr>
        <p:blipFill>
          <a:blip r:embed="rId2"/>
          <a:stretch>
            <a:fillRect/>
          </a:stretch>
        </p:blipFill>
        <p:spPr>
          <a:xfrm>
            <a:off x="507617" y="460291"/>
            <a:ext cx="11237976" cy="2445657"/>
          </a:xfrm>
          <a:prstGeom prst="rect">
            <a:avLst/>
          </a:prstGeom>
        </p:spPr>
      </p:pic>
      <p:sp>
        <p:nvSpPr>
          <p:cNvPr id="6" name="Rectangle 5">
            <a:extLst>
              <a:ext uri="{FF2B5EF4-FFF2-40B4-BE49-F238E27FC236}">
                <a16:creationId xmlns:a16="http://schemas.microsoft.com/office/drawing/2014/main" id="{4A3B24B2-A6EF-46DB-8310-73635AC8385E}"/>
              </a:ext>
            </a:extLst>
          </p:cNvPr>
          <p:cNvSpPr/>
          <p:nvPr/>
        </p:nvSpPr>
        <p:spPr>
          <a:xfrm>
            <a:off x="989046" y="3550750"/>
            <a:ext cx="10478277" cy="646331"/>
          </a:xfrm>
          <a:prstGeom prst="rect">
            <a:avLst/>
          </a:prstGeom>
        </p:spPr>
        <p:txBody>
          <a:bodyPr wrap="square">
            <a:spAutoFit/>
          </a:bodyPr>
          <a:lstStyle/>
          <a:p>
            <a:r>
              <a:rPr lang="en-US" sz="3600" b="1" u="sng" dirty="0">
                <a:solidFill>
                  <a:schemeClr val="accent1"/>
                </a:solidFill>
                <a:hlinkClick r:id="rId3">
                  <a:extLst>
                    <a:ext uri="{A12FA001-AC4F-418D-AE19-62706E023703}">
                      <ahyp:hlinkClr xmlns:ahyp="http://schemas.microsoft.com/office/drawing/2018/hyperlinkcolor" val="tx"/>
                    </a:ext>
                  </a:extLst>
                </a:hlinkClick>
              </a:rPr>
              <a:t>BUAN 6V99.001 – </a:t>
            </a:r>
            <a:r>
              <a:rPr lang="en-US" sz="3600" b="1" u="sng" dirty="0">
                <a:solidFill>
                  <a:schemeClr val="accent1"/>
                </a:solidFill>
              </a:rPr>
              <a:t>Natural Language Processing</a:t>
            </a:r>
            <a:endParaRPr lang="en-US" sz="3600" b="1" dirty="0">
              <a:solidFill>
                <a:schemeClr val="accent1"/>
              </a:solidFill>
            </a:endParaRPr>
          </a:p>
        </p:txBody>
      </p:sp>
      <p:sp>
        <p:nvSpPr>
          <p:cNvPr id="8" name="Rectangle 7">
            <a:extLst>
              <a:ext uri="{FF2B5EF4-FFF2-40B4-BE49-F238E27FC236}">
                <a16:creationId xmlns:a16="http://schemas.microsoft.com/office/drawing/2014/main" id="{A915ECBE-AE5E-4A83-AB9D-465E301BADFC}"/>
              </a:ext>
            </a:extLst>
          </p:cNvPr>
          <p:cNvSpPr/>
          <p:nvPr/>
        </p:nvSpPr>
        <p:spPr>
          <a:xfrm>
            <a:off x="4109873" y="4927741"/>
            <a:ext cx="4013278" cy="923330"/>
          </a:xfrm>
          <a:prstGeom prst="rect">
            <a:avLst/>
          </a:prstGeom>
        </p:spPr>
        <p:txBody>
          <a:bodyPr wrap="none">
            <a:spAutoFit/>
          </a:bodyPr>
          <a:lstStyle/>
          <a:p>
            <a:r>
              <a:rPr lang="en-US" dirty="0"/>
              <a:t>Instructor – Ziaullah Kamran Khan</a:t>
            </a:r>
          </a:p>
          <a:p>
            <a:endParaRPr lang="en-US" dirty="0"/>
          </a:p>
          <a:p>
            <a:r>
              <a:rPr lang="en-US" dirty="0"/>
              <a:t>Presenter: Ali Riahi Samani, Pooja Prasad</a:t>
            </a:r>
          </a:p>
        </p:txBody>
      </p:sp>
    </p:spTree>
    <p:extLst>
      <p:ext uri="{BB962C8B-B14F-4D97-AF65-F5344CB8AC3E}">
        <p14:creationId xmlns:p14="http://schemas.microsoft.com/office/powerpoint/2010/main" val="344149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pic>
        <p:nvPicPr>
          <p:cNvPr id="4" name="Picture 3">
            <a:extLst>
              <a:ext uri="{FF2B5EF4-FFF2-40B4-BE49-F238E27FC236}">
                <a16:creationId xmlns:a16="http://schemas.microsoft.com/office/drawing/2014/main" id="{A7A461B1-8D29-4A94-882A-6062251ADC0A}"/>
              </a:ext>
            </a:extLst>
          </p:cNvPr>
          <p:cNvPicPr>
            <a:picLocks noChangeAspect="1"/>
          </p:cNvPicPr>
          <p:nvPr/>
        </p:nvPicPr>
        <p:blipFill>
          <a:blip r:embed="rId4"/>
          <a:stretch>
            <a:fillRect/>
          </a:stretch>
        </p:blipFill>
        <p:spPr>
          <a:xfrm>
            <a:off x="405114" y="1066969"/>
            <a:ext cx="4762982" cy="5692457"/>
          </a:xfrm>
          <a:prstGeom prst="rect">
            <a:avLst/>
          </a:prstGeom>
        </p:spPr>
      </p:pic>
      <p:sp>
        <p:nvSpPr>
          <p:cNvPr id="5" name="Rectangle 4">
            <a:extLst>
              <a:ext uri="{FF2B5EF4-FFF2-40B4-BE49-F238E27FC236}">
                <a16:creationId xmlns:a16="http://schemas.microsoft.com/office/drawing/2014/main" id="{5D6E116F-0D88-4E0B-86B8-372F3F565294}"/>
              </a:ext>
            </a:extLst>
          </p:cNvPr>
          <p:cNvSpPr/>
          <p:nvPr/>
        </p:nvSpPr>
        <p:spPr>
          <a:xfrm>
            <a:off x="5897302" y="1615996"/>
            <a:ext cx="6047772" cy="4401205"/>
          </a:xfrm>
          <a:prstGeom prst="rect">
            <a:avLst/>
          </a:prstGeom>
        </p:spPr>
        <p:txBody>
          <a:bodyPr wrap="square">
            <a:spAutoFit/>
          </a:bodyPr>
          <a:lstStyle/>
          <a:p>
            <a:r>
              <a:rPr lang="en-US" sz="2800" dirty="0"/>
              <a:t>Siamese Neural Network:</a:t>
            </a:r>
          </a:p>
          <a:p>
            <a:r>
              <a:rPr lang="en-US" sz="2800" dirty="0"/>
              <a:t>• Two or more parallel networks</a:t>
            </a:r>
          </a:p>
          <a:p>
            <a:r>
              <a:rPr lang="en-US" sz="2800" dirty="0"/>
              <a:t>• Same weights are trained with two inputs.</a:t>
            </a:r>
          </a:p>
          <a:p>
            <a:r>
              <a:rPr lang="en-US" sz="2800" dirty="0"/>
              <a:t>• Dense layer to connect the two nets</a:t>
            </a:r>
          </a:p>
          <a:p>
            <a:r>
              <a:rPr lang="en-US" sz="2800" dirty="0"/>
              <a:t>• MaLSTM (“Ma” for Manhattan distance)</a:t>
            </a:r>
          </a:p>
          <a:p>
            <a:r>
              <a:rPr lang="en-US" sz="2800" dirty="0"/>
              <a:t>• In MaLSTM the identical sub-network is all the way from the embedding up to the last LSTM hidden state.</a:t>
            </a:r>
          </a:p>
        </p:txBody>
      </p:sp>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402010" cy="911904"/>
          </a:xfrm>
          <a:solidFill>
            <a:srgbClr val="A21E1E"/>
          </a:solidFill>
        </p:spPr>
        <p:txBody>
          <a:bodyPr>
            <a:normAutofit/>
          </a:bodyPr>
          <a:lstStyle/>
          <a:p>
            <a:r>
              <a:rPr lang="en-US" b="1" dirty="0">
                <a:solidFill>
                  <a:schemeClr val="bg1"/>
                </a:solidFill>
              </a:rPr>
              <a:t>  SIAMESE NEURAL NETWORK</a:t>
            </a:r>
            <a:endParaRPr lang="en-US" dirty="0">
              <a:solidFill>
                <a:schemeClr val="bg1"/>
              </a:solidFill>
            </a:endParaRPr>
          </a:p>
        </p:txBody>
      </p:sp>
    </p:spTree>
    <p:extLst>
      <p:ext uri="{BB962C8B-B14F-4D97-AF65-F5344CB8AC3E}">
        <p14:creationId xmlns:p14="http://schemas.microsoft.com/office/powerpoint/2010/main" val="1435178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0"/>
            <a:ext cx="5932117" cy="911904"/>
          </a:xfrm>
          <a:prstGeom prst="rect">
            <a:avLst/>
          </a:prstGeom>
        </p:spPr>
      </p:pic>
      <p:sp>
        <p:nvSpPr>
          <p:cNvPr id="8" name="Rectangle 7">
            <a:extLst>
              <a:ext uri="{FF2B5EF4-FFF2-40B4-BE49-F238E27FC236}">
                <a16:creationId xmlns:a16="http://schemas.microsoft.com/office/drawing/2014/main" id="{76669FD8-8B9F-429F-A449-C726A15F99EB}"/>
              </a:ext>
            </a:extLst>
          </p:cNvPr>
          <p:cNvSpPr/>
          <p:nvPr/>
        </p:nvSpPr>
        <p:spPr>
          <a:xfrm>
            <a:off x="57873" y="954909"/>
            <a:ext cx="6202010" cy="6647974"/>
          </a:xfrm>
          <a:prstGeom prst="rect">
            <a:avLst/>
          </a:prstGeom>
        </p:spPr>
        <p:txBody>
          <a:bodyPr wrap="square">
            <a:spAutoFit/>
          </a:bodyPr>
          <a:lstStyle/>
          <a:p>
            <a:pPr marL="342900" indent="-342900">
              <a:buFont typeface="Wingdings" panose="05000000000000000000" pitchFamily="2" charset="2"/>
              <a:buChar char="Ø"/>
            </a:pPr>
            <a:r>
              <a:rPr lang="en-US" sz="2400" dirty="0"/>
              <a:t>Embedding of each questions</a:t>
            </a:r>
          </a:p>
          <a:p>
            <a:r>
              <a:rPr lang="en-US" sz="2400" dirty="0"/>
              <a:t>      Word2Vec, Doc2Vec, Sent2Vec</a:t>
            </a:r>
          </a:p>
          <a:p>
            <a:endParaRPr lang="en-US" sz="2400" dirty="0"/>
          </a:p>
          <a:p>
            <a:r>
              <a:rPr lang="en-US" sz="2400" dirty="0"/>
              <a:t>What is word embedding ?</a:t>
            </a:r>
          </a:p>
          <a:p>
            <a:r>
              <a:rPr lang="en-US" sz="2400" dirty="0"/>
              <a:t>• Projection of each word/document/sentence in a very high dimensional space </a:t>
            </a:r>
          </a:p>
          <a:p>
            <a:r>
              <a:rPr lang="en-US" sz="2400" dirty="0"/>
              <a:t>• In this space, each word is given coordinates such that words with common sense</a:t>
            </a:r>
          </a:p>
          <a:p>
            <a:r>
              <a:rPr lang="en-US" sz="2400" dirty="0"/>
              <a:t>are close one an other</a:t>
            </a:r>
          </a:p>
          <a:p>
            <a:endParaRPr lang="en-US" sz="2400" dirty="0"/>
          </a:p>
          <a:p>
            <a:r>
              <a:rPr lang="en-US" sz="2400" dirty="0"/>
              <a:t>‣ Python library Gensim, pre-trained by Google</a:t>
            </a:r>
          </a:p>
          <a:p>
            <a:r>
              <a:rPr lang="en-US" sz="2400" dirty="0"/>
              <a:t>‣ Allows the following: KING - MAN + WOMAN —&gt; QUEEN</a:t>
            </a:r>
          </a:p>
          <a:p>
            <a:r>
              <a:rPr lang="en-US" sz="2400" dirty="0"/>
              <a:t>‣ Essentially it’s a method to give words semantic meaning in a vector representation.</a:t>
            </a:r>
          </a:p>
          <a:p>
            <a:endParaRPr lang="en-US" sz="2400" dirty="0"/>
          </a:p>
          <a:p>
            <a:endParaRPr lang="en-US" sz="2400" dirty="0"/>
          </a:p>
          <a:p>
            <a:endParaRPr lang="en-US" dirty="0"/>
          </a:p>
        </p:txBody>
      </p:sp>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564056" cy="911904"/>
          </a:xfrm>
          <a:solidFill>
            <a:srgbClr val="A21E1E"/>
          </a:solidFill>
        </p:spPr>
        <p:txBody>
          <a:bodyPr>
            <a:normAutofit fontScale="90000"/>
          </a:bodyPr>
          <a:lstStyle/>
          <a:p>
            <a:r>
              <a:rPr lang="en-US" dirty="0">
                <a:solidFill>
                  <a:schemeClr val="bg1"/>
                </a:solidFill>
              </a:rPr>
              <a:t>    </a:t>
            </a:r>
            <a:br>
              <a:rPr lang="en-US" dirty="0">
                <a:solidFill>
                  <a:schemeClr val="bg1"/>
                </a:solidFill>
              </a:rPr>
            </a:br>
            <a:r>
              <a:rPr lang="en-US" dirty="0">
                <a:solidFill>
                  <a:schemeClr val="bg1"/>
                </a:solidFill>
              </a:rPr>
              <a:t>   WORD EMBEDDING</a:t>
            </a:r>
            <a:br>
              <a:rPr lang="en-US" dirty="0">
                <a:solidFill>
                  <a:schemeClr val="bg1"/>
                </a:solidFill>
              </a:rPr>
            </a:br>
            <a:r>
              <a:rPr lang="en-US" sz="2200" dirty="0">
                <a:solidFill>
                  <a:schemeClr val="bg1"/>
                </a:solidFill>
              </a:rPr>
              <a:t>modern way to represent words in deep learning models </a:t>
            </a:r>
            <a:br>
              <a:rPr lang="en-US" dirty="0"/>
            </a:br>
            <a:endParaRPr lang="en-US" dirty="0">
              <a:solidFill>
                <a:schemeClr val="bg1"/>
              </a:solidFill>
            </a:endParaRPr>
          </a:p>
        </p:txBody>
      </p:sp>
      <p:pic>
        <p:nvPicPr>
          <p:cNvPr id="9" name="Picture 8">
            <a:extLst>
              <a:ext uri="{FF2B5EF4-FFF2-40B4-BE49-F238E27FC236}">
                <a16:creationId xmlns:a16="http://schemas.microsoft.com/office/drawing/2014/main" id="{465FBB73-120B-4610-B16C-9D4D0E6DB1B2}"/>
              </a:ext>
            </a:extLst>
          </p:cNvPr>
          <p:cNvPicPr>
            <a:picLocks noChangeAspect="1"/>
          </p:cNvPicPr>
          <p:nvPr/>
        </p:nvPicPr>
        <p:blipFill>
          <a:blip r:embed="rId4"/>
          <a:stretch>
            <a:fillRect/>
          </a:stretch>
        </p:blipFill>
        <p:spPr>
          <a:xfrm>
            <a:off x="5914662" y="1002556"/>
            <a:ext cx="6150015" cy="4274154"/>
          </a:xfrm>
          <a:prstGeom prst="rect">
            <a:avLst/>
          </a:prstGeom>
        </p:spPr>
      </p:pic>
    </p:spTree>
    <p:extLst>
      <p:ext uri="{BB962C8B-B14F-4D97-AF65-F5344CB8AC3E}">
        <p14:creationId xmlns:p14="http://schemas.microsoft.com/office/powerpoint/2010/main" val="133854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402010" cy="911904"/>
          </a:xfrm>
          <a:solidFill>
            <a:srgbClr val="A21E1E"/>
          </a:solidFill>
        </p:spPr>
        <p:txBody>
          <a:bodyPr>
            <a:normAutofit/>
          </a:bodyPr>
          <a:lstStyle/>
          <a:p>
            <a:r>
              <a:rPr lang="en-US" dirty="0">
                <a:solidFill>
                  <a:schemeClr val="bg1"/>
                </a:solidFill>
              </a:rPr>
              <a:t>    WORD EMBEDDING</a:t>
            </a: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0"/>
            <a:ext cx="5932117" cy="911904"/>
          </a:xfrm>
          <a:prstGeom prst="rect">
            <a:avLst/>
          </a:prstGeom>
        </p:spPr>
      </p:pic>
      <p:sp>
        <p:nvSpPr>
          <p:cNvPr id="5" name="Rectangle 4">
            <a:extLst>
              <a:ext uri="{FF2B5EF4-FFF2-40B4-BE49-F238E27FC236}">
                <a16:creationId xmlns:a16="http://schemas.microsoft.com/office/drawing/2014/main" id="{43F3986D-EC8A-4627-B5EA-AFF0AFF100D2}"/>
              </a:ext>
            </a:extLst>
          </p:cNvPr>
          <p:cNvSpPr/>
          <p:nvPr/>
        </p:nvSpPr>
        <p:spPr>
          <a:xfrm>
            <a:off x="5496046" y="1584953"/>
            <a:ext cx="6096000" cy="369332"/>
          </a:xfrm>
          <a:prstGeom prst="rect">
            <a:avLst/>
          </a:prstGeom>
        </p:spPr>
        <p:txBody>
          <a:bodyPr>
            <a:spAutoFit/>
          </a:bodyPr>
          <a:lstStyle/>
          <a:p>
            <a:endParaRPr lang="en-US" dirty="0"/>
          </a:p>
        </p:txBody>
      </p:sp>
      <p:pic>
        <p:nvPicPr>
          <p:cNvPr id="6" name="Picture 5">
            <a:extLst>
              <a:ext uri="{FF2B5EF4-FFF2-40B4-BE49-F238E27FC236}">
                <a16:creationId xmlns:a16="http://schemas.microsoft.com/office/drawing/2014/main" id="{238A2FA9-63FC-4F16-BE2C-FDB0533F3151}"/>
              </a:ext>
            </a:extLst>
          </p:cNvPr>
          <p:cNvPicPr>
            <a:picLocks noChangeAspect="1"/>
          </p:cNvPicPr>
          <p:nvPr/>
        </p:nvPicPr>
        <p:blipFill>
          <a:blip r:embed="rId4"/>
          <a:stretch>
            <a:fillRect/>
          </a:stretch>
        </p:blipFill>
        <p:spPr>
          <a:xfrm>
            <a:off x="159473" y="1209554"/>
            <a:ext cx="5223318" cy="4143737"/>
          </a:xfrm>
          <a:prstGeom prst="rect">
            <a:avLst/>
          </a:prstGeom>
        </p:spPr>
      </p:pic>
      <p:pic>
        <p:nvPicPr>
          <p:cNvPr id="3" name="Picture 2">
            <a:extLst>
              <a:ext uri="{FF2B5EF4-FFF2-40B4-BE49-F238E27FC236}">
                <a16:creationId xmlns:a16="http://schemas.microsoft.com/office/drawing/2014/main" id="{015C84A6-B8AA-43AA-8BEC-559F768FECCC}"/>
              </a:ext>
            </a:extLst>
          </p:cNvPr>
          <p:cNvPicPr>
            <a:picLocks noChangeAspect="1"/>
          </p:cNvPicPr>
          <p:nvPr/>
        </p:nvPicPr>
        <p:blipFill>
          <a:blip r:embed="rId5"/>
          <a:stretch>
            <a:fillRect/>
          </a:stretch>
        </p:blipFill>
        <p:spPr>
          <a:xfrm>
            <a:off x="5695083" y="907413"/>
            <a:ext cx="6238415" cy="5087074"/>
          </a:xfrm>
          <a:prstGeom prst="rect">
            <a:avLst/>
          </a:prstGeom>
        </p:spPr>
      </p:pic>
      <p:pic>
        <p:nvPicPr>
          <p:cNvPr id="4" name="Picture 3">
            <a:extLst>
              <a:ext uri="{FF2B5EF4-FFF2-40B4-BE49-F238E27FC236}">
                <a16:creationId xmlns:a16="http://schemas.microsoft.com/office/drawing/2014/main" id="{F373225B-7092-43A3-A894-86A11BF7524E}"/>
              </a:ext>
            </a:extLst>
          </p:cNvPr>
          <p:cNvPicPr>
            <a:picLocks noChangeAspect="1"/>
          </p:cNvPicPr>
          <p:nvPr/>
        </p:nvPicPr>
        <p:blipFill>
          <a:blip r:embed="rId6"/>
          <a:stretch>
            <a:fillRect/>
          </a:stretch>
        </p:blipFill>
        <p:spPr>
          <a:xfrm>
            <a:off x="91573" y="5283808"/>
            <a:ext cx="5404473" cy="1363798"/>
          </a:xfrm>
          <a:prstGeom prst="rect">
            <a:avLst/>
          </a:prstGeom>
        </p:spPr>
      </p:pic>
      <p:pic>
        <p:nvPicPr>
          <p:cNvPr id="7" name="Picture 6">
            <a:extLst>
              <a:ext uri="{FF2B5EF4-FFF2-40B4-BE49-F238E27FC236}">
                <a16:creationId xmlns:a16="http://schemas.microsoft.com/office/drawing/2014/main" id="{A0E3F5F3-DB13-4B4A-980C-F4585EC93BAD}"/>
              </a:ext>
            </a:extLst>
          </p:cNvPr>
          <p:cNvPicPr>
            <a:picLocks noChangeAspect="1"/>
          </p:cNvPicPr>
          <p:nvPr/>
        </p:nvPicPr>
        <p:blipFill>
          <a:blip r:embed="rId7"/>
          <a:stretch>
            <a:fillRect/>
          </a:stretch>
        </p:blipFill>
        <p:spPr>
          <a:xfrm>
            <a:off x="6044034" y="5888875"/>
            <a:ext cx="5456439" cy="969125"/>
          </a:xfrm>
          <a:prstGeom prst="rect">
            <a:avLst/>
          </a:prstGeom>
        </p:spPr>
      </p:pic>
    </p:spTree>
    <p:extLst>
      <p:ext uri="{BB962C8B-B14F-4D97-AF65-F5344CB8AC3E}">
        <p14:creationId xmlns:p14="http://schemas.microsoft.com/office/powerpoint/2010/main" val="257745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402010" cy="911904"/>
          </a:xfrm>
          <a:solidFill>
            <a:srgbClr val="A21E1E"/>
          </a:solidFill>
        </p:spPr>
        <p:txBody>
          <a:bodyPr>
            <a:normAutofit/>
          </a:bodyPr>
          <a:lstStyle/>
          <a:p>
            <a:r>
              <a:rPr lang="en-US" dirty="0">
                <a:solidFill>
                  <a:schemeClr val="bg1"/>
                </a:solidFill>
              </a:rPr>
              <a:t>    OPTIMIZERS</a:t>
            </a: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2"/>
          <a:stretch>
            <a:fillRect/>
          </a:stretch>
        </p:blipFill>
        <p:spPr>
          <a:xfrm>
            <a:off x="6259883" y="0"/>
            <a:ext cx="5932117" cy="911904"/>
          </a:xfrm>
          <a:prstGeom prst="rect">
            <a:avLst/>
          </a:prstGeom>
        </p:spPr>
      </p:pic>
      <p:pic>
        <p:nvPicPr>
          <p:cNvPr id="4" name="Picture 3">
            <a:extLst>
              <a:ext uri="{FF2B5EF4-FFF2-40B4-BE49-F238E27FC236}">
                <a16:creationId xmlns:a16="http://schemas.microsoft.com/office/drawing/2014/main" id="{92344B1F-77AE-48AA-8F50-0297EC65B549}"/>
              </a:ext>
            </a:extLst>
          </p:cNvPr>
          <p:cNvPicPr/>
          <p:nvPr/>
        </p:nvPicPr>
        <p:blipFill>
          <a:blip r:embed="rId3"/>
          <a:stretch>
            <a:fillRect/>
          </a:stretch>
        </p:blipFill>
        <p:spPr>
          <a:xfrm>
            <a:off x="316283" y="1009806"/>
            <a:ext cx="5943600" cy="2882265"/>
          </a:xfrm>
          <a:prstGeom prst="rect">
            <a:avLst/>
          </a:prstGeom>
        </p:spPr>
      </p:pic>
      <p:pic>
        <p:nvPicPr>
          <p:cNvPr id="5" name="Picture 4">
            <a:extLst>
              <a:ext uri="{FF2B5EF4-FFF2-40B4-BE49-F238E27FC236}">
                <a16:creationId xmlns:a16="http://schemas.microsoft.com/office/drawing/2014/main" id="{6DB83A45-DCEB-4F68-BDA8-B013A89A6CE8}"/>
              </a:ext>
            </a:extLst>
          </p:cNvPr>
          <p:cNvPicPr/>
          <p:nvPr/>
        </p:nvPicPr>
        <p:blipFill>
          <a:blip r:embed="rId4"/>
          <a:stretch>
            <a:fillRect/>
          </a:stretch>
        </p:blipFill>
        <p:spPr>
          <a:xfrm>
            <a:off x="776468" y="3892071"/>
            <a:ext cx="5319532" cy="735350"/>
          </a:xfrm>
          <a:prstGeom prst="rect">
            <a:avLst/>
          </a:prstGeom>
        </p:spPr>
      </p:pic>
      <p:pic>
        <p:nvPicPr>
          <p:cNvPr id="6" name="Picture 5">
            <a:extLst>
              <a:ext uri="{FF2B5EF4-FFF2-40B4-BE49-F238E27FC236}">
                <a16:creationId xmlns:a16="http://schemas.microsoft.com/office/drawing/2014/main" id="{A41AEC6B-CA30-49EB-ADCC-E31935D30AAD}"/>
              </a:ext>
            </a:extLst>
          </p:cNvPr>
          <p:cNvPicPr/>
          <p:nvPr/>
        </p:nvPicPr>
        <p:blipFill>
          <a:blip r:embed="rId5"/>
          <a:stretch>
            <a:fillRect/>
          </a:stretch>
        </p:blipFill>
        <p:spPr>
          <a:xfrm>
            <a:off x="6301451" y="1009806"/>
            <a:ext cx="5498939" cy="3532821"/>
          </a:xfrm>
          <a:prstGeom prst="rect">
            <a:avLst/>
          </a:prstGeom>
        </p:spPr>
      </p:pic>
      <p:pic>
        <p:nvPicPr>
          <p:cNvPr id="8" name="Picture 7">
            <a:extLst>
              <a:ext uri="{FF2B5EF4-FFF2-40B4-BE49-F238E27FC236}">
                <a16:creationId xmlns:a16="http://schemas.microsoft.com/office/drawing/2014/main" id="{8C4E8EFE-2686-4C8C-84FD-C1195B613E79}"/>
              </a:ext>
            </a:extLst>
          </p:cNvPr>
          <p:cNvPicPr/>
          <p:nvPr/>
        </p:nvPicPr>
        <p:blipFill>
          <a:blip r:embed="rId6"/>
          <a:stretch>
            <a:fillRect/>
          </a:stretch>
        </p:blipFill>
        <p:spPr>
          <a:xfrm>
            <a:off x="6632294" y="3353757"/>
            <a:ext cx="5110222" cy="3093341"/>
          </a:xfrm>
          <a:prstGeom prst="rect">
            <a:avLst/>
          </a:prstGeom>
        </p:spPr>
      </p:pic>
    </p:spTree>
    <p:extLst>
      <p:ext uri="{BB962C8B-B14F-4D97-AF65-F5344CB8AC3E}">
        <p14:creationId xmlns:p14="http://schemas.microsoft.com/office/powerpoint/2010/main" val="367985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402010" cy="911904"/>
          </a:xfrm>
          <a:solidFill>
            <a:srgbClr val="A21E1E"/>
          </a:solidFill>
        </p:spPr>
        <p:txBody>
          <a:bodyPr>
            <a:normAutofit/>
          </a:bodyPr>
          <a:lstStyle/>
          <a:p>
            <a:r>
              <a:rPr lang="en-US" dirty="0">
                <a:solidFill>
                  <a:schemeClr val="bg1"/>
                </a:solidFill>
              </a:rPr>
              <a:t>    ACCURACY &amp; LOSS</a:t>
            </a: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2"/>
          <a:stretch>
            <a:fillRect/>
          </a:stretch>
        </p:blipFill>
        <p:spPr>
          <a:xfrm>
            <a:off x="6259883" y="0"/>
            <a:ext cx="5932117" cy="911904"/>
          </a:xfrm>
          <a:prstGeom prst="rect">
            <a:avLst/>
          </a:prstGeom>
        </p:spPr>
      </p:pic>
      <p:pic>
        <p:nvPicPr>
          <p:cNvPr id="3" name="Picture 2">
            <a:extLst>
              <a:ext uri="{FF2B5EF4-FFF2-40B4-BE49-F238E27FC236}">
                <a16:creationId xmlns:a16="http://schemas.microsoft.com/office/drawing/2014/main" id="{EF15491C-4A7B-4CD1-BB50-559A0207324B}"/>
              </a:ext>
            </a:extLst>
          </p:cNvPr>
          <p:cNvPicPr>
            <a:picLocks noChangeAspect="1"/>
          </p:cNvPicPr>
          <p:nvPr/>
        </p:nvPicPr>
        <p:blipFill>
          <a:blip r:embed="rId3"/>
          <a:stretch>
            <a:fillRect/>
          </a:stretch>
        </p:blipFill>
        <p:spPr>
          <a:xfrm>
            <a:off x="106926" y="1054743"/>
            <a:ext cx="6216029" cy="4137950"/>
          </a:xfrm>
          <a:prstGeom prst="rect">
            <a:avLst/>
          </a:prstGeom>
        </p:spPr>
      </p:pic>
      <p:pic>
        <p:nvPicPr>
          <p:cNvPr id="7" name="Picture 6">
            <a:extLst>
              <a:ext uri="{FF2B5EF4-FFF2-40B4-BE49-F238E27FC236}">
                <a16:creationId xmlns:a16="http://schemas.microsoft.com/office/drawing/2014/main" id="{CF2DF585-9FAC-4F8F-AFE6-4149D6CD3319}"/>
              </a:ext>
            </a:extLst>
          </p:cNvPr>
          <p:cNvPicPr>
            <a:picLocks noChangeAspect="1"/>
          </p:cNvPicPr>
          <p:nvPr/>
        </p:nvPicPr>
        <p:blipFill>
          <a:blip r:embed="rId4"/>
          <a:stretch>
            <a:fillRect/>
          </a:stretch>
        </p:blipFill>
        <p:spPr>
          <a:xfrm>
            <a:off x="6155122" y="1241385"/>
            <a:ext cx="5998182" cy="3764666"/>
          </a:xfrm>
          <a:prstGeom prst="rect">
            <a:avLst/>
          </a:prstGeom>
        </p:spPr>
      </p:pic>
    </p:spTree>
    <p:extLst>
      <p:ext uri="{BB962C8B-B14F-4D97-AF65-F5344CB8AC3E}">
        <p14:creationId xmlns:p14="http://schemas.microsoft.com/office/powerpoint/2010/main" val="333617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0"/>
            <a:ext cx="5932117" cy="911904"/>
          </a:xfrm>
          <a:prstGeom prst="rect">
            <a:avLst/>
          </a:prstGeom>
        </p:spPr>
      </p:pic>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650866" cy="911904"/>
          </a:xfrm>
          <a:solidFill>
            <a:srgbClr val="A21E1E"/>
          </a:solidFill>
        </p:spPr>
        <p:txBody>
          <a:bodyPr>
            <a:normAutofit fontScale="90000"/>
          </a:bodyPr>
          <a:lstStyle/>
          <a:p>
            <a:r>
              <a:rPr lang="en-US" dirty="0">
                <a:solidFill>
                  <a:schemeClr val="bg1"/>
                </a:solidFill>
              </a:rPr>
              <a:t> NATURAL LANGUAGE PROCESSING</a:t>
            </a:r>
          </a:p>
        </p:txBody>
      </p:sp>
      <p:sp>
        <p:nvSpPr>
          <p:cNvPr id="3" name="Rectangle 2">
            <a:extLst>
              <a:ext uri="{FF2B5EF4-FFF2-40B4-BE49-F238E27FC236}">
                <a16:creationId xmlns:a16="http://schemas.microsoft.com/office/drawing/2014/main" id="{C1AF68EB-2446-46EB-B51C-82A782B4C035}"/>
              </a:ext>
            </a:extLst>
          </p:cNvPr>
          <p:cNvSpPr/>
          <p:nvPr/>
        </p:nvSpPr>
        <p:spPr>
          <a:xfrm>
            <a:off x="7807125" y="1140107"/>
            <a:ext cx="4467828" cy="6186309"/>
          </a:xfrm>
          <a:prstGeom prst="rect">
            <a:avLst/>
          </a:prstGeom>
        </p:spPr>
        <p:txBody>
          <a:bodyPr wrap="square">
            <a:spAutoFit/>
          </a:bodyPr>
          <a:lstStyle/>
          <a:p>
            <a:r>
              <a:rPr lang="en-US" b="1" dirty="0">
                <a:solidFill>
                  <a:srgbClr val="0070C0"/>
                </a:solidFill>
              </a:rPr>
              <a:t>NLP Features: text-based features</a:t>
            </a:r>
          </a:p>
          <a:p>
            <a:endParaRPr lang="en-US" dirty="0">
              <a:solidFill>
                <a:srgbClr val="0070C0"/>
              </a:solidFill>
            </a:endParaRPr>
          </a:p>
          <a:p>
            <a:pPr marL="285750" indent="-285750">
              <a:buFont typeface="Arial" panose="020B0604020202020204" pitchFamily="34" charset="0"/>
              <a:buChar char="•"/>
            </a:pPr>
            <a:r>
              <a:rPr lang="en-US" dirty="0">
                <a:solidFill>
                  <a:srgbClr val="0070C0"/>
                </a:solidFill>
              </a:rPr>
              <a:t>Character length of questions 1 and 2</a:t>
            </a:r>
          </a:p>
          <a:p>
            <a:pPr marL="285750" indent="-285750">
              <a:buFont typeface="Arial" panose="020B0604020202020204" pitchFamily="34" charset="0"/>
              <a:buChar char="•"/>
            </a:pPr>
            <a:r>
              <a:rPr lang="en-US" dirty="0">
                <a:solidFill>
                  <a:srgbClr val="0070C0"/>
                </a:solidFill>
              </a:rPr>
              <a:t>Number of words in question 1 and 2</a:t>
            </a:r>
          </a:p>
          <a:p>
            <a:pPr marL="285750" indent="-285750">
              <a:buFont typeface="Arial" panose="020B0604020202020204" pitchFamily="34" charset="0"/>
              <a:buChar char="•"/>
            </a:pPr>
            <a:r>
              <a:rPr lang="en-US" dirty="0">
                <a:solidFill>
                  <a:srgbClr val="0070C0"/>
                </a:solidFill>
              </a:rPr>
              <a:t>Average Number of Words in both questions for each row</a:t>
            </a:r>
          </a:p>
          <a:p>
            <a:pPr marL="285750" indent="-285750">
              <a:buFont typeface="Arial" panose="020B0604020202020204" pitchFamily="34" charset="0"/>
              <a:buChar char="•"/>
            </a:pPr>
            <a:r>
              <a:rPr lang="en-US" dirty="0">
                <a:solidFill>
                  <a:srgbClr val="0070C0"/>
                </a:solidFill>
              </a:rPr>
              <a:t>Normalized Word Share Count</a:t>
            </a:r>
          </a:p>
          <a:p>
            <a:pPr marL="285750" indent="-285750">
              <a:buFont typeface="Arial" panose="020B0604020202020204" pitchFamily="34" charset="0"/>
              <a:buChar char="•"/>
            </a:pPr>
            <a:r>
              <a:rPr lang="en-US" dirty="0">
                <a:solidFill>
                  <a:srgbClr val="0070C0"/>
                </a:solidFill>
              </a:rPr>
              <a:t>Jaccard Similarity</a:t>
            </a:r>
          </a:p>
          <a:p>
            <a:endParaRPr lang="en-US" b="0" i="0" dirty="0">
              <a:solidFill>
                <a:srgbClr val="000000"/>
              </a:solidFill>
              <a:effectLst/>
              <a:latin typeface="Atlas Grotesk"/>
            </a:endParaRPr>
          </a:p>
          <a:p>
            <a:endParaRPr lang="en-US" dirty="0">
              <a:solidFill>
                <a:srgbClr val="000000"/>
              </a:solidFill>
              <a:latin typeface="Atlas Grotesk"/>
            </a:endParaRPr>
          </a:p>
          <a:p>
            <a:endParaRPr lang="en-US" b="0" i="0" dirty="0">
              <a:solidFill>
                <a:srgbClr val="000000"/>
              </a:solidFill>
              <a:effectLst/>
              <a:latin typeface="Atlas Grotesk"/>
            </a:endParaRPr>
          </a:p>
          <a:p>
            <a:endParaRPr lang="en-US" dirty="0">
              <a:solidFill>
                <a:srgbClr val="000000"/>
              </a:solidFill>
              <a:latin typeface="Atlas Grotesk"/>
            </a:endParaRPr>
          </a:p>
          <a:p>
            <a:endParaRPr lang="en-US" b="0" i="0" dirty="0">
              <a:solidFill>
                <a:srgbClr val="000000"/>
              </a:solidFill>
              <a:effectLst/>
              <a:latin typeface="Atlas Grotesk"/>
            </a:endParaRPr>
          </a:p>
          <a:p>
            <a:endParaRPr lang="en-US" dirty="0">
              <a:solidFill>
                <a:srgbClr val="000000"/>
              </a:solidFill>
              <a:latin typeface="Atlas Grotesk"/>
            </a:endParaRPr>
          </a:p>
          <a:p>
            <a:endParaRPr lang="en-US" b="0" i="0" dirty="0">
              <a:solidFill>
                <a:srgbClr val="000000"/>
              </a:solidFill>
              <a:effectLst/>
              <a:latin typeface="Atlas Grotesk"/>
            </a:endParaRPr>
          </a:p>
          <a:p>
            <a:endParaRPr lang="en-US" dirty="0">
              <a:solidFill>
                <a:srgbClr val="000000"/>
              </a:solidFill>
              <a:latin typeface="Atlas Grotesk"/>
            </a:endParaRPr>
          </a:p>
          <a:p>
            <a:endParaRPr lang="en-US" b="0" i="0" dirty="0">
              <a:solidFill>
                <a:srgbClr val="000000"/>
              </a:solidFill>
              <a:effectLst/>
              <a:latin typeface="Atlas Grotesk"/>
            </a:endParaRPr>
          </a:p>
          <a:p>
            <a:endParaRPr lang="en-US" dirty="0">
              <a:solidFill>
                <a:srgbClr val="000000"/>
              </a:solidFill>
              <a:latin typeface="Atlas Grotesk"/>
            </a:endParaRPr>
          </a:p>
          <a:p>
            <a:endParaRPr lang="en-US" b="0" i="0" dirty="0">
              <a:solidFill>
                <a:srgbClr val="000000"/>
              </a:solidFill>
              <a:effectLst/>
              <a:latin typeface="Atlas Grotesk"/>
            </a:endParaRPr>
          </a:p>
          <a:p>
            <a:endParaRPr lang="en-US" dirty="0">
              <a:solidFill>
                <a:srgbClr val="000000"/>
              </a:solidFill>
              <a:latin typeface="Atlas Grotesk"/>
            </a:endParaRPr>
          </a:p>
          <a:p>
            <a:endParaRPr lang="en-US" b="0" i="0" dirty="0">
              <a:solidFill>
                <a:srgbClr val="000000"/>
              </a:solidFill>
              <a:effectLst/>
              <a:latin typeface="Atlas Grotesk"/>
            </a:endParaRPr>
          </a:p>
          <a:p>
            <a:endParaRPr lang="en-US" b="0" i="0" dirty="0">
              <a:solidFill>
                <a:srgbClr val="000000"/>
              </a:solidFill>
              <a:effectLst/>
              <a:latin typeface="Atlas Grotesk"/>
            </a:endParaRPr>
          </a:p>
        </p:txBody>
      </p:sp>
      <p:pic>
        <p:nvPicPr>
          <p:cNvPr id="7" name="Picture 6">
            <a:extLst>
              <a:ext uri="{FF2B5EF4-FFF2-40B4-BE49-F238E27FC236}">
                <a16:creationId xmlns:a16="http://schemas.microsoft.com/office/drawing/2014/main" id="{FB8E9232-2648-4389-9DB3-C6F2F1615A52}"/>
              </a:ext>
            </a:extLst>
          </p:cNvPr>
          <p:cNvPicPr>
            <a:picLocks noChangeAspect="1"/>
          </p:cNvPicPr>
          <p:nvPr/>
        </p:nvPicPr>
        <p:blipFill>
          <a:blip r:embed="rId4"/>
          <a:stretch>
            <a:fillRect/>
          </a:stretch>
        </p:blipFill>
        <p:spPr>
          <a:xfrm>
            <a:off x="162046" y="1025531"/>
            <a:ext cx="7731888" cy="3080178"/>
          </a:xfrm>
          <a:prstGeom prst="rect">
            <a:avLst/>
          </a:prstGeom>
        </p:spPr>
      </p:pic>
      <p:pic>
        <p:nvPicPr>
          <p:cNvPr id="8" name="Picture 7">
            <a:extLst>
              <a:ext uri="{FF2B5EF4-FFF2-40B4-BE49-F238E27FC236}">
                <a16:creationId xmlns:a16="http://schemas.microsoft.com/office/drawing/2014/main" id="{1B943477-9E6C-4849-AC42-D1B997F2BD25}"/>
              </a:ext>
            </a:extLst>
          </p:cNvPr>
          <p:cNvPicPr>
            <a:picLocks noChangeAspect="1"/>
          </p:cNvPicPr>
          <p:nvPr/>
        </p:nvPicPr>
        <p:blipFill>
          <a:blip r:embed="rId5"/>
          <a:stretch>
            <a:fillRect/>
          </a:stretch>
        </p:blipFill>
        <p:spPr>
          <a:xfrm>
            <a:off x="0" y="4105709"/>
            <a:ext cx="12192000" cy="3996984"/>
          </a:xfrm>
          <a:prstGeom prst="rect">
            <a:avLst/>
          </a:prstGeom>
        </p:spPr>
      </p:pic>
    </p:spTree>
    <p:extLst>
      <p:ext uri="{BB962C8B-B14F-4D97-AF65-F5344CB8AC3E}">
        <p14:creationId xmlns:p14="http://schemas.microsoft.com/office/powerpoint/2010/main" val="139529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632968" cy="911904"/>
          </a:xfrm>
          <a:solidFill>
            <a:srgbClr val="A21E1E"/>
          </a:solidFill>
        </p:spPr>
        <p:txBody>
          <a:bodyPr>
            <a:normAutofit/>
          </a:bodyPr>
          <a:lstStyle/>
          <a:p>
            <a:r>
              <a:rPr lang="en-US" b="1" dirty="0">
                <a:solidFill>
                  <a:schemeClr val="bg1"/>
                </a:solidFill>
              </a:rPr>
              <a:t>FEATURE SCALE &amp; GRID SEARCH</a:t>
            </a:r>
            <a:endParaRPr lang="en-US" dirty="0">
              <a:solidFill>
                <a:schemeClr val="bg1"/>
              </a:solidFill>
            </a:endParaRPr>
          </a:p>
        </p:txBody>
      </p:sp>
      <p:pic>
        <p:nvPicPr>
          <p:cNvPr id="4" name="Picture 3">
            <a:extLst>
              <a:ext uri="{FF2B5EF4-FFF2-40B4-BE49-F238E27FC236}">
                <a16:creationId xmlns:a16="http://schemas.microsoft.com/office/drawing/2014/main" id="{D68F752B-BF82-4896-90C4-5D5BC5A8A6BA}"/>
              </a:ext>
            </a:extLst>
          </p:cNvPr>
          <p:cNvPicPr>
            <a:picLocks noChangeAspect="1"/>
          </p:cNvPicPr>
          <p:nvPr/>
        </p:nvPicPr>
        <p:blipFill>
          <a:blip r:embed="rId4"/>
          <a:stretch>
            <a:fillRect/>
          </a:stretch>
        </p:blipFill>
        <p:spPr>
          <a:xfrm>
            <a:off x="12110" y="2353025"/>
            <a:ext cx="11323899" cy="4232970"/>
          </a:xfrm>
          <a:prstGeom prst="rect">
            <a:avLst/>
          </a:prstGeom>
        </p:spPr>
      </p:pic>
      <p:pic>
        <p:nvPicPr>
          <p:cNvPr id="5" name="Picture 4">
            <a:extLst>
              <a:ext uri="{FF2B5EF4-FFF2-40B4-BE49-F238E27FC236}">
                <a16:creationId xmlns:a16="http://schemas.microsoft.com/office/drawing/2014/main" id="{6CB0482D-9F0D-47E5-9FA3-A4E671D69759}"/>
              </a:ext>
            </a:extLst>
          </p:cNvPr>
          <p:cNvPicPr>
            <a:picLocks noChangeAspect="1"/>
          </p:cNvPicPr>
          <p:nvPr/>
        </p:nvPicPr>
        <p:blipFill>
          <a:blip r:embed="rId5"/>
          <a:stretch>
            <a:fillRect/>
          </a:stretch>
        </p:blipFill>
        <p:spPr>
          <a:xfrm>
            <a:off x="0" y="1345746"/>
            <a:ext cx="12192000" cy="834452"/>
          </a:xfrm>
          <a:prstGeom prst="rect">
            <a:avLst/>
          </a:prstGeom>
        </p:spPr>
      </p:pic>
    </p:spTree>
    <p:extLst>
      <p:ext uri="{BB962C8B-B14F-4D97-AF65-F5344CB8AC3E}">
        <p14:creationId xmlns:p14="http://schemas.microsoft.com/office/powerpoint/2010/main" val="3051637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632968" cy="911904"/>
          </a:xfrm>
          <a:solidFill>
            <a:srgbClr val="A21E1E"/>
          </a:solidFill>
        </p:spPr>
        <p:txBody>
          <a:bodyPr>
            <a:normAutofit/>
          </a:bodyPr>
          <a:lstStyle/>
          <a:p>
            <a:r>
              <a:rPr lang="en-US" b="1" dirty="0">
                <a:solidFill>
                  <a:schemeClr val="bg1"/>
                </a:solidFill>
              </a:rPr>
              <a:t> EVALUATION</a:t>
            </a:r>
            <a:endParaRPr lang="en-US" dirty="0">
              <a:solidFill>
                <a:schemeClr val="bg1"/>
              </a:solidFill>
            </a:endParaRPr>
          </a:p>
        </p:txBody>
      </p:sp>
      <p:pic>
        <p:nvPicPr>
          <p:cNvPr id="3" name="Picture 2">
            <a:extLst>
              <a:ext uri="{FF2B5EF4-FFF2-40B4-BE49-F238E27FC236}">
                <a16:creationId xmlns:a16="http://schemas.microsoft.com/office/drawing/2014/main" id="{CAFEF28E-F1A7-4595-B42A-D03B42D7B8C3}"/>
              </a:ext>
            </a:extLst>
          </p:cNvPr>
          <p:cNvPicPr>
            <a:picLocks noChangeAspect="1"/>
          </p:cNvPicPr>
          <p:nvPr/>
        </p:nvPicPr>
        <p:blipFill>
          <a:blip r:embed="rId4"/>
          <a:stretch>
            <a:fillRect/>
          </a:stretch>
        </p:blipFill>
        <p:spPr>
          <a:xfrm>
            <a:off x="238094" y="962748"/>
            <a:ext cx="11317297" cy="5500637"/>
          </a:xfrm>
          <a:prstGeom prst="rect">
            <a:avLst/>
          </a:prstGeom>
        </p:spPr>
      </p:pic>
    </p:spTree>
    <p:extLst>
      <p:ext uri="{BB962C8B-B14F-4D97-AF65-F5344CB8AC3E}">
        <p14:creationId xmlns:p14="http://schemas.microsoft.com/office/powerpoint/2010/main" val="1124110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632968" cy="911904"/>
          </a:xfrm>
          <a:solidFill>
            <a:srgbClr val="A21E1E"/>
          </a:solidFill>
        </p:spPr>
        <p:txBody>
          <a:bodyPr>
            <a:normAutofit/>
          </a:bodyPr>
          <a:lstStyle/>
          <a:p>
            <a:r>
              <a:rPr lang="en-US" b="1" dirty="0">
                <a:solidFill>
                  <a:schemeClr val="bg1"/>
                </a:solidFill>
              </a:rPr>
              <a:t> EVALUATION</a:t>
            </a:r>
            <a:endParaRPr lang="en-US" dirty="0">
              <a:solidFill>
                <a:schemeClr val="bg1"/>
              </a:solidFill>
            </a:endParaRPr>
          </a:p>
        </p:txBody>
      </p:sp>
      <p:pic>
        <p:nvPicPr>
          <p:cNvPr id="6" name="Picture 5">
            <a:extLst>
              <a:ext uri="{FF2B5EF4-FFF2-40B4-BE49-F238E27FC236}">
                <a16:creationId xmlns:a16="http://schemas.microsoft.com/office/drawing/2014/main" id="{499B5567-B5C7-4B14-AEB5-637A624B3932}"/>
              </a:ext>
            </a:extLst>
          </p:cNvPr>
          <p:cNvPicPr>
            <a:picLocks noChangeAspect="1"/>
          </p:cNvPicPr>
          <p:nvPr/>
        </p:nvPicPr>
        <p:blipFill>
          <a:blip r:embed="rId4"/>
          <a:stretch>
            <a:fillRect/>
          </a:stretch>
        </p:blipFill>
        <p:spPr>
          <a:xfrm>
            <a:off x="365051" y="1037450"/>
            <a:ext cx="7060110" cy="5502245"/>
          </a:xfrm>
          <a:prstGeom prst="rect">
            <a:avLst/>
          </a:prstGeom>
        </p:spPr>
      </p:pic>
      <p:pic>
        <p:nvPicPr>
          <p:cNvPr id="7" name="Picture 6">
            <a:extLst>
              <a:ext uri="{FF2B5EF4-FFF2-40B4-BE49-F238E27FC236}">
                <a16:creationId xmlns:a16="http://schemas.microsoft.com/office/drawing/2014/main" id="{8CCF3396-F64E-44DB-9A25-A466A8DE3652}"/>
              </a:ext>
            </a:extLst>
          </p:cNvPr>
          <p:cNvPicPr>
            <a:picLocks noChangeAspect="1"/>
          </p:cNvPicPr>
          <p:nvPr/>
        </p:nvPicPr>
        <p:blipFill>
          <a:blip r:embed="rId5"/>
          <a:stretch>
            <a:fillRect/>
          </a:stretch>
        </p:blipFill>
        <p:spPr>
          <a:xfrm>
            <a:off x="7124953" y="1034201"/>
            <a:ext cx="4864668" cy="3728780"/>
          </a:xfrm>
          <a:prstGeom prst="rect">
            <a:avLst/>
          </a:prstGeom>
        </p:spPr>
      </p:pic>
    </p:spTree>
    <p:extLst>
      <p:ext uri="{BB962C8B-B14F-4D97-AF65-F5344CB8AC3E}">
        <p14:creationId xmlns:p14="http://schemas.microsoft.com/office/powerpoint/2010/main" val="959422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389899" cy="911904"/>
          </a:xfrm>
          <a:solidFill>
            <a:srgbClr val="A21E1E"/>
          </a:solidFill>
        </p:spPr>
        <p:txBody>
          <a:bodyPr>
            <a:normAutofit/>
          </a:bodyPr>
          <a:lstStyle/>
          <a:p>
            <a:r>
              <a:rPr lang="en-US" b="1" dirty="0">
                <a:solidFill>
                  <a:schemeClr val="bg1"/>
                </a:solidFill>
              </a:rPr>
              <a:t>   CONCLUSION</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3" name="Rectangle 2">
            <a:extLst>
              <a:ext uri="{FF2B5EF4-FFF2-40B4-BE49-F238E27FC236}">
                <a16:creationId xmlns:a16="http://schemas.microsoft.com/office/drawing/2014/main" id="{129E23FB-9618-467D-B6B2-643AF274D4BB}"/>
              </a:ext>
            </a:extLst>
          </p:cNvPr>
          <p:cNvSpPr/>
          <p:nvPr/>
        </p:nvSpPr>
        <p:spPr>
          <a:xfrm>
            <a:off x="291120" y="1236126"/>
            <a:ext cx="11231477" cy="3416320"/>
          </a:xfrm>
          <a:prstGeom prst="rect">
            <a:avLst/>
          </a:prstGeom>
        </p:spPr>
        <p:txBody>
          <a:bodyPr wrap="square">
            <a:spAutoFit/>
          </a:bodyPr>
          <a:lstStyle/>
          <a:p>
            <a:r>
              <a:rPr lang="en-US" sz="2400" dirty="0">
                <a:latin typeface="medium-content-title-font"/>
              </a:rPr>
              <a:t>▸ It’s a huge dataset and took a lot of time in processing and building models</a:t>
            </a:r>
          </a:p>
          <a:p>
            <a:endParaRPr lang="en-US" sz="2400" dirty="0">
              <a:latin typeface="medium-content-title-font"/>
            </a:endParaRPr>
          </a:p>
          <a:p>
            <a:r>
              <a:rPr lang="en-US" sz="2400" dirty="0">
                <a:latin typeface="medium-content-title-font"/>
              </a:rPr>
              <a:t>▸State of the art – deep learning model is giving good prediction</a:t>
            </a:r>
          </a:p>
          <a:p>
            <a:endParaRPr lang="en-US" sz="2400" dirty="0">
              <a:latin typeface="medium-content-title-font"/>
            </a:endParaRPr>
          </a:p>
          <a:p>
            <a:r>
              <a:rPr lang="en-US" sz="2400" dirty="0">
                <a:latin typeface="medium-content-title-font"/>
              </a:rPr>
              <a:t>▸ A stacker with hundreds of models, with a reusable pipeline for model building will definitely be the best solution</a:t>
            </a:r>
          </a:p>
          <a:p>
            <a:endParaRPr lang="en-US" sz="2400" dirty="0">
              <a:latin typeface="medium-content-title-font"/>
            </a:endParaRPr>
          </a:p>
          <a:p>
            <a:r>
              <a:rPr lang="en-US" sz="2400" dirty="0">
                <a:latin typeface="medium-content-title-font"/>
              </a:rPr>
              <a:t>▸ What’s interesting for Quora is the way we analyzed their data, giving them a lot of insight for their own projects.</a:t>
            </a:r>
            <a:endParaRPr lang="en-US" sz="2400" b="0" i="0" dirty="0">
              <a:effectLst/>
              <a:latin typeface="medium-content-title-font"/>
            </a:endParaRPr>
          </a:p>
        </p:txBody>
      </p:sp>
    </p:spTree>
    <p:extLst>
      <p:ext uri="{BB962C8B-B14F-4D97-AF65-F5344CB8AC3E}">
        <p14:creationId xmlns:p14="http://schemas.microsoft.com/office/powerpoint/2010/main" val="425377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44B48DA-EEC9-40BB-9C9D-DBF92D598162}"/>
              </a:ext>
            </a:extLst>
          </p:cNvPr>
          <p:cNvGraphicFramePr>
            <a:graphicFrameLocks noGrp="1"/>
          </p:cNvGraphicFramePr>
          <p:nvPr>
            <p:ph idx="1"/>
            <p:extLst>
              <p:ext uri="{D42A27DB-BD31-4B8C-83A1-F6EECF244321}">
                <p14:modId xmlns:p14="http://schemas.microsoft.com/office/powerpoint/2010/main" val="106541917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FF66C0F-1E5D-49EC-883F-94FE75A3125A}"/>
              </a:ext>
            </a:extLst>
          </p:cNvPr>
          <p:cNvPicPr>
            <a:picLocks noChangeAspect="1"/>
          </p:cNvPicPr>
          <p:nvPr/>
        </p:nvPicPr>
        <p:blipFill>
          <a:blip r:embed="rId8"/>
          <a:stretch>
            <a:fillRect/>
          </a:stretch>
        </p:blipFill>
        <p:spPr>
          <a:xfrm>
            <a:off x="484096" y="353028"/>
            <a:ext cx="4381009" cy="6003322"/>
          </a:xfrm>
          <a:prstGeom prst="rect">
            <a:avLst/>
          </a:prstGeom>
        </p:spPr>
      </p:pic>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759359" y="696631"/>
            <a:ext cx="4270343" cy="1652101"/>
          </a:xfrm>
        </p:spPr>
        <p:txBody>
          <a:bodyPr>
            <a:normAutofit/>
          </a:bodyPr>
          <a:lstStyle/>
          <a:p>
            <a:r>
              <a:rPr lang="en-US" b="1" dirty="0">
                <a:solidFill>
                  <a:srgbClr val="FFFFFF"/>
                </a:solidFill>
              </a:rPr>
              <a:t>TODAY'S DISCUSSION</a:t>
            </a:r>
            <a:endParaRPr lang="en-US" dirty="0">
              <a:solidFill>
                <a:srgbClr val="FFFFFF"/>
              </a:solidFill>
            </a:endParaRPr>
          </a:p>
        </p:txBody>
      </p:sp>
    </p:spTree>
    <p:extLst>
      <p:ext uri="{BB962C8B-B14F-4D97-AF65-F5344CB8AC3E}">
        <p14:creationId xmlns:p14="http://schemas.microsoft.com/office/powerpoint/2010/main" val="169439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389899" cy="911904"/>
          </a:xfrm>
          <a:solidFill>
            <a:srgbClr val="A21E1E"/>
          </a:solidFill>
        </p:spPr>
        <p:txBody>
          <a:bodyPr>
            <a:normAutofit/>
          </a:bodyPr>
          <a:lstStyle/>
          <a:p>
            <a:r>
              <a:rPr lang="en-US" b="1" dirty="0">
                <a:solidFill>
                  <a:schemeClr val="bg1"/>
                </a:solidFill>
              </a:rPr>
              <a:t>   TOOLS USED</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3" name="Rectangle 2">
            <a:extLst>
              <a:ext uri="{FF2B5EF4-FFF2-40B4-BE49-F238E27FC236}">
                <a16:creationId xmlns:a16="http://schemas.microsoft.com/office/drawing/2014/main" id="{129E23FB-9618-467D-B6B2-643AF274D4BB}"/>
              </a:ext>
            </a:extLst>
          </p:cNvPr>
          <p:cNvSpPr/>
          <p:nvPr/>
        </p:nvSpPr>
        <p:spPr>
          <a:xfrm>
            <a:off x="291120" y="1236127"/>
            <a:ext cx="11147963" cy="3416320"/>
          </a:xfrm>
          <a:prstGeom prst="rect">
            <a:avLst/>
          </a:prstGeom>
        </p:spPr>
        <p:txBody>
          <a:bodyPr wrap="square">
            <a:spAutoFit/>
          </a:bodyPr>
          <a:lstStyle/>
          <a:p>
            <a:r>
              <a:rPr lang="en-US" sz="2400" dirty="0">
                <a:latin typeface="medium-content-title-font"/>
              </a:rPr>
              <a:t>We use several popular NLP tools to help us achieve several necessary NLP tasks:</a:t>
            </a:r>
          </a:p>
          <a:p>
            <a:pPr marL="342900" indent="-342900">
              <a:buFont typeface="Wingdings" panose="05000000000000000000" pitchFamily="2" charset="2"/>
              <a:buChar char="Ø"/>
            </a:pPr>
            <a:endParaRPr lang="en-US" sz="2400" dirty="0">
              <a:latin typeface="medium-content-title-font"/>
            </a:endParaRPr>
          </a:p>
          <a:p>
            <a:pPr marL="342900" indent="-342900">
              <a:buFont typeface="Wingdings" panose="05000000000000000000" pitchFamily="2" charset="2"/>
              <a:buChar char="Ø"/>
            </a:pPr>
            <a:r>
              <a:rPr lang="en-US" sz="2400" dirty="0" err="1">
                <a:latin typeface="medium-content-title-font"/>
              </a:rPr>
              <a:t>SpaCy</a:t>
            </a:r>
            <a:endParaRPr lang="en-US" sz="2400" dirty="0">
              <a:latin typeface="medium-content-title-font"/>
            </a:endParaRPr>
          </a:p>
          <a:p>
            <a:pPr marL="342900" indent="-342900">
              <a:buFont typeface="Wingdings" panose="05000000000000000000" pitchFamily="2" charset="2"/>
              <a:buChar char="Ø"/>
            </a:pPr>
            <a:r>
              <a:rPr lang="en-US" sz="2400" dirty="0">
                <a:latin typeface="medium-content-title-font"/>
              </a:rPr>
              <a:t>Word2Vec</a:t>
            </a:r>
          </a:p>
          <a:p>
            <a:pPr marL="342900" indent="-342900">
              <a:buFont typeface="Wingdings" panose="05000000000000000000" pitchFamily="2" charset="2"/>
              <a:buChar char="Ø"/>
            </a:pPr>
            <a:r>
              <a:rPr lang="en-US" sz="2400" dirty="0" err="1">
                <a:latin typeface="medium-content-title-font"/>
              </a:rPr>
              <a:t>Keras</a:t>
            </a:r>
            <a:endParaRPr lang="en-US" sz="2400" dirty="0">
              <a:latin typeface="medium-content-title-font"/>
            </a:endParaRPr>
          </a:p>
          <a:p>
            <a:pPr marL="342900" indent="-342900">
              <a:buFont typeface="Wingdings" panose="05000000000000000000" pitchFamily="2" charset="2"/>
              <a:buChar char="Ø"/>
            </a:pPr>
            <a:r>
              <a:rPr lang="en-US" sz="2400" dirty="0" err="1">
                <a:latin typeface="medium-content-title-font"/>
              </a:rPr>
              <a:t>Scikit</a:t>
            </a:r>
            <a:r>
              <a:rPr lang="en-US" sz="2400" dirty="0">
                <a:latin typeface="medium-content-title-font"/>
              </a:rPr>
              <a:t>-learn</a:t>
            </a:r>
          </a:p>
          <a:p>
            <a:pPr marL="342900" indent="-342900">
              <a:buFont typeface="Wingdings" panose="05000000000000000000" pitchFamily="2" charset="2"/>
              <a:buChar char="Ø"/>
            </a:pPr>
            <a:r>
              <a:rPr lang="en-US" sz="2400" dirty="0" err="1">
                <a:latin typeface="medium-content-title-font"/>
              </a:rPr>
              <a:t>GridSearch</a:t>
            </a:r>
            <a:endParaRPr lang="en-US" sz="2400" dirty="0">
              <a:latin typeface="medium-content-title-font"/>
            </a:endParaRPr>
          </a:p>
          <a:p>
            <a:pPr marL="342900" indent="-342900">
              <a:buFont typeface="Wingdings" panose="05000000000000000000" pitchFamily="2" charset="2"/>
              <a:buChar char="Ø"/>
            </a:pPr>
            <a:r>
              <a:rPr lang="en-US" sz="2400" dirty="0" err="1">
                <a:latin typeface="medium-content-title-font"/>
              </a:rPr>
              <a:t>GradientBoosting</a:t>
            </a:r>
            <a:endParaRPr lang="en-US" sz="2400" dirty="0">
              <a:latin typeface="medium-content-title-font"/>
            </a:endParaRPr>
          </a:p>
          <a:p>
            <a:endParaRPr lang="en-US" sz="2400" b="0" i="0" dirty="0">
              <a:effectLst/>
              <a:latin typeface="medium-content-title-font"/>
            </a:endParaRPr>
          </a:p>
        </p:txBody>
      </p:sp>
    </p:spTree>
    <p:extLst>
      <p:ext uri="{BB962C8B-B14F-4D97-AF65-F5344CB8AC3E}">
        <p14:creationId xmlns:p14="http://schemas.microsoft.com/office/powerpoint/2010/main" val="2825801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389899" cy="911904"/>
          </a:xfrm>
          <a:solidFill>
            <a:srgbClr val="A21E1E"/>
          </a:solidFill>
        </p:spPr>
        <p:txBody>
          <a:bodyPr>
            <a:normAutofit/>
          </a:bodyPr>
          <a:lstStyle/>
          <a:p>
            <a:r>
              <a:rPr lang="en-US" b="1" dirty="0">
                <a:solidFill>
                  <a:schemeClr val="bg1"/>
                </a:solidFill>
              </a:rPr>
              <a:t>   Speech Recognition</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pic>
        <p:nvPicPr>
          <p:cNvPr id="5" name="Picture 4">
            <a:extLst>
              <a:ext uri="{FF2B5EF4-FFF2-40B4-BE49-F238E27FC236}">
                <a16:creationId xmlns:a16="http://schemas.microsoft.com/office/drawing/2014/main" id="{473406D1-CFEE-436A-B749-535BCE753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260" y="3299213"/>
            <a:ext cx="5301938" cy="3947121"/>
          </a:xfrm>
          <a:prstGeom prst="rect">
            <a:avLst/>
          </a:prstGeom>
        </p:spPr>
      </p:pic>
      <p:sp>
        <p:nvSpPr>
          <p:cNvPr id="6" name="TextBox 5">
            <a:extLst>
              <a:ext uri="{FF2B5EF4-FFF2-40B4-BE49-F238E27FC236}">
                <a16:creationId xmlns:a16="http://schemas.microsoft.com/office/drawing/2014/main" id="{2944EAA9-8281-4EF7-AC3D-2D8B9D5B1EB2}"/>
              </a:ext>
            </a:extLst>
          </p:cNvPr>
          <p:cNvSpPr txBox="1"/>
          <p:nvPr/>
        </p:nvSpPr>
        <p:spPr>
          <a:xfrm>
            <a:off x="3391415" y="904164"/>
            <a:ext cx="5538484" cy="1200329"/>
          </a:xfrm>
          <a:prstGeom prst="rect">
            <a:avLst/>
          </a:prstGeom>
          <a:noFill/>
        </p:spPr>
        <p:txBody>
          <a:bodyPr wrap="square" rtlCol="0">
            <a:spAutoFit/>
          </a:bodyPr>
          <a:lstStyle/>
          <a:p>
            <a:pPr algn="ctr"/>
            <a:r>
              <a:rPr lang="en-US" sz="3600" dirty="0"/>
              <a:t>Speech Recognition</a:t>
            </a:r>
          </a:p>
          <a:p>
            <a:pPr algn="ctr"/>
            <a:r>
              <a:rPr lang="en-US" sz="3600" dirty="0"/>
              <a:t>Google Simple Search</a:t>
            </a:r>
          </a:p>
        </p:txBody>
      </p:sp>
      <p:pic>
        <p:nvPicPr>
          <p:cNvPr id="7" name="Picture 6">
            <a:extLst>
              <a:ext uri="{FF2B5EF4-FFF2-40B4-BE49-F238E27FC236}">
                <a16:creationId xmlns:a16="http://schemas.microsoft.com/office/drawing/2014/main" id="{144C98B5-61B7-4745-87BA-DF1AB60EB4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688" y="2167946"/>
            <a:ext cx="5343430" cy="4119830"/>
          </a:xfrm>
          <a:prstGeom prst="rect">
            <a:avLst/>
          </a:prstGeom>
        </p:spPr>
      </p:pic>
      <p:sp>
        <p:nvSpPr>
          <p:cNvPr id="8" name="Title 1">
            <a:extLst>
              <a:ext uri="{FF2B5EF4-FFF2-40B4-BE49-F238E27FC236}">
                <a16:creationId xmlns:a16="http://schemas.microsoft.com/office/drawing/2014/main" id="{3AECCEF8-E980-418B-9559-7C2113E30A13}"/>
              </a:ext>
            </a:extLst>
          </p:cNvPr>
          <p:cNvSpPr txBox="1">
            <a:spLocks/>
          </p:cNvSpPr>
          <p:nvPr/>
        </p:nvSpPr>
        <p:spPr>
          <a:xfrm>
            <a:off x="12110" y="-4491"/>
            <a:ext cx="12179890" cy="911904"/>
          </a:xfrm>
          <a:prstGeom prst="rect">
            <a:avLst/>
          </a:prstGeom>
          <a:solidFill>
            <a:srgbClr val="A21E1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 Speech Recognition</a:t>
            </a:r>
            <a:endParaRPr lang="en-US" dirty="0">
              <a:solidFill>
                <a:schemeClr val="bg1"/>
              </a:solidFill>
            </a:endParaRPr>
          </a:p>
        </p:txBody>
      </p:sp>
    </p:spTree>
    <p:extLst>
      <p:ext uri="{BB962C8B-B14F-4D97-AF65-F5344CB8AC3E}">
        <p14:creationId xmlns:p14="http://schemas.microsoft.com/office/powerpoint/2010/main" val="3380143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389899" cy="911904"/>
          </a:xfrm>
          <a:solidFill>
            <a:srgbClr val="A21E1E"/>
          </a:solidFill>
        </p:spPr>
        <p:txBody>
          <a:bodyPr>
            <a:normAutofit/>
          </a:bodyPr>
          <a:lstStyle/>
          <a:p>
            <a:r>
              <a:rPr lang="en-US" b="1" dirty="0">
                <a:solidFill>
                  <a:schemeClr val="bg1"/>
                </a:solidFill>
              </a:rPr>
              <a:t> Speech Recognition</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5" name="TextBox 4">
            <a:extLst>
              <a:ext uri="{FF2B5EF4-FFF2-40B4-BE49-F238E27FC236}">
                <a16:creationId xmlns:a16="http://schemas.microsoft.com/office/drawing/2014/main" id="{27BF0297-EDFC-4F19-BC6F-FD8E1F110D3E}"/>
              </a:ext>
            </a:extLst>
          </p:cNvPr>
          <p:cNvSpPr txBox="1"/>
          <p:nvPr/>
        </p:nvSpPr>
        <p:spPr>
          <a:xfrm rot="21176669">
            <a:off x="3015109" y="6188751"/>
            <a:ext cx="3167928" cy="646331"/>
          </a:xfrm>
          <a:prstGeom prst="rect">
            <a:avLst/>
          </a:prstGeom>
          <a:noFill/>
        </p:spPr>
        <p:txBody>
          <a:bodyPr wrap="square" rtlCol="0">
            <a:spAutoFit/>
          </a:bodyPr>
          <a:lstStyle/>
          <a:p>
            <a:pPr algn="ctr"/>
            <a:r>
              <a:rPr lang="en-US" dirty="0">
                <a:solidFill>
                  <a:schemeClr val="accent6"/>
                </a:solidFill>
              </a:rPr>
              <a:t>What is a synonym for Brave?</a:t>
            </a:r>
          </a:p>
          <a:p>
            <a:endParaRPr lang="en-US" dirty="0">
              <a:solidFill>
                <a:schemeClr val="accent1">
                  <a:lumMod val="60000"/>
                  <a:lumOff val="40000"/>
                </a:schemeClr>
              </a:solidFill>
            </a:endParaRPr>
          </a:p>
        </p:txBody>
      </p:sp>
      <p:sp>
        <p:nvSpPr>
          <p:cNvPr id="6" name="Rectangle 5">
            <a:extLst>
              <a:ext uri="{FF2B5EF4-FFF2-40B4-BE49-F238E27FC236}">
                <a16:creationId xmlns:a16="http://schemas.microsoft.com/office/drawing/2014/main" id="{1853AD76-5573-4F27-8A47-4097F22A2566}"/>
              </a:ext>
            </a:extLst>
          </p:cNvPr>
          <p:cNvSpPr/>
          <p:nvPr/>
        </p:nvSpPr>
        <p:spPr>
          <a:xfrm rot="458257">
            <a:off x="8392288" y="2478564"/>
            <a:ext cx="2999531" cy="369332"/>
          </a:xfrm>
          <a:prstGeom prst="rect">
            <a:avLst/>
          </a:prstGeom>
        </p:spPr>
        <p:txBody>
          <a:bodyPr wrap="square">
            <a:spAutoFit/>
          </a:bodyPr>
          <a:lstStyle/>
          <a:p>
            <a:r>
              <a:rPr lang="en-US" dirty="0"/>
              <a:t>Show me photos from Tokyo.</a:t>
            </a:r>
          </a:p>
        </p:txBody>
      </p:sp>
      <p:sp>
        <p:nvSpPr>
          <p:cNvPr id="7" name="Rectangle 6">
            <a:extLst>
              <a:ext uri="{FF2B5EF4-FFF2-40B4-BE49-F238E27FC236}">
                <a16:creationId xmlns:a16="http://schemas.microsoft.com/office/drawing/2014/main" id="{36467A48-73C6-442B-BCD9-48D62C7728B9}"/>
              </a:ext>
            </a:extLst>
          </p:cNvPr>
          <p:cNvSpPr/>
          <p:nvPr/>
        </p:nvSpPr>
        <p:spPr>
          <a:xfrm>
            <a:off x="5787821" y="2835667"/>
            <a:ext cx="3153622" cy="375552"/>
          </a:xfrm>
          <a:prstGeom prst="rect">
            <a:avLst/>
          </a:prstGeom>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Arial" panose="020B0604020202020204" pitchFamily="34" charset="0"/>
              </a:rPr>
              <a:t>How is the weather in Dallas?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DCAD0DC-E402-4874-9829-C100E29FD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1800" y="3440330"/>
            <a:ext cx="3365437" cy="2627829"/>
          </a:xfrm>
          <a:prstGeom prst="rect">
            <a:avLst/>
          </a:prstGeom>
        </p:spPr>
      </p:pic>
      <p:sp>
        <p:nvSpPr>
          <p:cNvPr id="9" name="TextBox 8">
            <a:extLst>
              <a:ext uri="{FF2B5EF4-FFF2-40B4-BE49-F238E27FC236}">
                <a16:creationId xmlns:a16="http://schemas.microsoft.com/office/drawing/2014/main" id="{3434DB39-29CC-4A7B-9B4B-6D344894234F}"/>
              </a:ext>
            </a:extLst>
          </p:cNvPr>
          <p:cNvSpPr txBox="1"/>
          <p:nvPr/>
        </p:nvSpPr>
        <p:spPr>
          <a:xfrm>
            <a:off x="3894881" y="839907"/>
            <a:ext cx="4444972" cy="1200329"/>
          </a:xfrm>
          <a:prstGeom prst="rect">
            <a:avLst/>
          </a:prstGeom>
          <a:noFill/>
        </p:spPr>
        <p:txBody>
          <a:bodyPr wrap="square" rtlCol="0">
            <a:spAutoFit/>
          </a:bodyPr>
          <a:lstStyle/>
          <a:p>
            <a:pPr algn="ctr"/>
            <a:r>
              <a:rPr lang="en-US" sz="3600" dirty="0"/>
              <a:t>Speech Recognition</a:t>
            </a:r>
          </a:p>
          <a:p>
            <a:pPr algn="ctr"/>
            <a:r>
              <a:rPr lang="en-US" sz="3600" dirty="0"/>
              <a:t>Google Simple Search</a:t>
            </a:r>
          </a:p>
        </p:txBody>
      </p:sp>
      <p:pic>
        <p:nvPicPr>
          <p:cNvPr id="10" name="Picture 9">
            <a:extLst>
              <a:ext uri="{FF2B5EF4-FFF2-40B4-BE49-F238E27FC236}">
                <a16:creationId xmlns:a16="http://schemas.microsoft.com/office/drawing/2014/main" id="{5552A0B9-B318-446A-BD84-AA3823099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106" y="2225788"/>
            <a:ext cx="4169740" cy="3196217"/>
          </a:xfrm>
          <a:prstGeom prst="rect">
            <a:avLst/>
          </a:prstGeom>
        </p:spPr>
      </p:pic>
      <p:sp>
        <p:nvSpPr>
          <p:cNvPr id="11" name="Title 1">
            <a:extLst>
              <a:ext uri="{FF2B5EF4-FFF2-40B4-BE49-F238E27FC236}">
                <a16:creationId xmlns:a16="http://schemas.microsoft.com/office/drawing/2014/main" id="{E0979186-C38B-4112-A2BF-4E53C5FB1707}"/>
              </a:ext>
            </a:extLst>
          </p:cNvPr>
          <p:cNvSpPr txBox="1">
            <a:spLocks/>
          </p:cNvSpPr>
          <p:nvPr/>
        </p:nvSpPr>
        <p:spPr>
          <a:xfrm>
            <a:off x="12110" y="-4491"/>
            <a:ext cx="12179890" cy="911904"/>
          </a:xfrm>
          <a:prstGeom prst="rect">
            <a:avLst/>
          </a:prstGeom>
          <a:solidFill>
            <a:srgbClr val="A21E1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 Speech Recognition</a:t>
            </a:r>
            <a:endParaRPr lang="en-US" dirty="0">
              <a:solidFill>
                <a:schemeClr val="bg1"/>
              </a:solidFill>
            </a:endParaRPr>
          </a:p>
        </p:txBody>
      </p:sp>
    </p:spTree>
    <p:extLst>
      <p:ext uri="{BB962C8B-B14F-4D97-AF65-F5344CB8AC3E}">
        <p14:creationId xmlns:p14="http://schemas.microsoft.com/office/powerpoint/2010/main" val="3915852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7389899" cy="911904"/>
          </a:xfrm>
          <a:solidFill>
            <a:srgbClr val="A21E1E"/>
          </a:solidFill>
        </p:spPr>
        <p:txBody>
          <a:bodyPr>
            <a:normAutofit/>
          </a:bodyPr>
          <a:lstStyle/>
          <a:p>
            <a:r>
              <a:rPr lang="en-US" b="1" dirty="0">
                <a:solidFill>
                  <a:schemeClr val="bg1"/>
                </a:solidFill>
              </a:rPr>
              <a:t> Speech Recognition</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5" name="TextBox 4">
            <a:extLst>
              <a:ext uri="{FF2B5EF4-FFF2-40B4-BE49-F238E27FC236}">
                <a16:creationId xmlns:a16="http://schemas.microsoft.com/office/drawing/2014/main" id="{1DB6B3B6-EDE7-4140-A698-7C0E67B0C356}"/>
              </a:ext>
            </a:extLst>
          </p:cNvPr>
          <p:cNvSpPr txBox="1"/>
          <p:nvPr/>
        </p:nvSpPr>
        <p:spPr>
          <a:xfrm>
            <a:off x="3786414" y="980699"/>
            <a:ext cx="5145578" cy="646331"/>
          </a:xfrm>
          <a:prstGeom prst="rect">
            <a:avLst/>
          </a:prstGeom>
          <a:noFill/>
        </p:spPr>
        <p:txBody>
          <a:bodyPr wrap="square" rtlCol="0">
            <a:spAutoFit/>
          </a:bodyPr>
          <a:lstStyle/>
          <a:p>
            <a:pPr algn="ctr"/>
            <a:r>
              <a:rPr lang="en-US" sz="3600" dirty="0"/>
              <a:t>Google Map</a:t>
            </a:r>
          </a:p>
        </p:txBody>
      </p:sp>
      <p:pic>
        <p:nvPicPr>
          <p:cNvPr id="6" name="Picture 5">
            <a:extLst>
              <a:ext uri="{FF2B5EF4-FFF2-40B4-BE49-F238E27FC236}">
                <a16:creationId xmlns:a16="http://schemas.microsoft.com/office/drawing/2014/main" id="{3F2CA740-D023-4074-A55A-6A38F2B5B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5" y="1858207"/>
            <a:ext cx="6726202" cy="3240244"/>
          </a:xfrm>
          <a:prstGeom prst="rect">
            <a:avLst/>
          </a:prstGeom>
        </p:spPr>
      </p:pic>
      <p:pic>
        <p:nvPicPr>
          <p:cNvPr id="7" name="Picture 6">
            <a:extLst>
              <a:ext uri="{FF2B5EF4-FFF2-40B4-BE49-F238E27FC236}">
                <a16:creationId xmlns:a16="http://schemas.microsoft.com/office/drawing/2014/main" id="{9FF5BE0D-5F07-447E-A6B9-2BC5D5FEAC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8047" y="3441992"/>
            <a:ext cx="4326083" cy="3101962"/>
          </a:xfrm>
          <a:prstGeom prst="rect">
            <a:avLst/>
          </a:prstGeom>
        </p:spPr>
      </p:pic>
      <p:sp>
        <p:nvSpPr>
          <p:cNvPr id="8" name="Rectangle 7">
            <a:extLst>
              <a:ext uri="{FF2B5EF4-FFF2-40B4-BE49-F238E27FC236}">
                <a16:creationId xmlns:a16="http://schemas.microsoft.com/office/drawing/2014/main" id="{1EA18853-2999-4770-A7ED-EC05EED15E70}"/>
              </a:ext>
            </a:extLst>
          </p:cNvPr>
          <p:cNvSpPr/>
          <p:nvPr/>
        </p:nvSpPr>
        <p:spPr>
          <a:xfrm rot="21076372">
            <a:off x="7559531" y="2235624"/>
            <a:ext cx="3412088" cy="369332"/>
          </a:xfrm>
          <a:prstGeom prst="rect">
            <a:avLst/>
          </a:prstGeom>
        </p:spPr>
        <p:txBody>
          <a:bodyPr wrap="none">
            <a:spAutoFit/>
          </a:bodyPr>
          <a:lstStyle/>
          <a:p>
            <a:r>
              <a:rPr lang="en-US" dirty="0">
                <a:solidFill>
                  <a:srgbClr val="FF0000"/>
                </a:solidFill>
                <a:latin typeface="Proxima Nova"/>
              </a:rPr>
              <a:t>Where is the Indian restaurant?</a:t>
            </a:r>
            <a:endParaRPr lang="en-US" b="0" i="0" dirty="0">
              <a:solidFill>
                <a:srgbClr val="FF0000"/>
              </a:solidFill>
              <a:effectLst/>
              <a:latin typeface="Proxima Nova"/>
            </a:endParaRPr>
          </a:p>
        </p:txBody>
      </p:sp>
      <p:sp>
        <p:nvSpPr>
          <p:cNvPr id="9" name="Rectangle 8">
            <a:extLst>
              <a:ext uri="{FF2B5EF4-FFF2-40B4-BE49-F238E27FC236}">
                <a16:creationId xmlns:a16="http://schemas.microsoft.com/office/drawing/2014/main" id="{746F9871-ED16-452E-8E10-19898A1EF7F1}"/>
              </a:ext>
            </a:extLst>
          </p:cNvPr>
          <p:cNvSpPr/>
          <p:nvPr/>
        </p:nvSpPr>
        <p:spPr>
          <a:xfrm rot="21076372">
            <a:off x="1004986" y="5600818"/>
            <a:ext cx="4341638" cy="369332"/>
          </a:xfrm>
          <a:prstGeom prst="rect">
            <a:avLst/>
          </a:prstGeom>
        </p:spPr>
        <p:txBody>
          <a:bodyPr wrap="none">
            <a:spAutoFit/>
          </a:bodyPr>
          <a:lstStyle/>
          <a:p>
            <a:r>
              <a:rPr lang="en-US" dirty="0">
                <a:solidFill>
                  <a:srgbClr val="0070C0"/>
                </a:solidFill>
                <a:latin typeface="Proxima Nova"/>
              </a:rPr>
              <a:t>Give me the location of Walmart nearby</a:t>
            </a:r>
            <a:endParaRPr lang="en-US" b="0" i="0" dirty="0">
              <a:solidFill>
                <a:srgbClr val="0070C0"/>
              </a:solidFill>
              <a:effectLst/>
              <a:latin typeface="Proxima Nova"/>
            </a:endParaRPr>
          </a:p>
        </p:txBody>
      </p:sp>
      <p:sp>
        <p:nvSpPr>
          <p:cNvPr id="10" name="Title 1">
            <a:extLst>
              <a:ext uri="{FF2B5EF4-FFF2-40B4-BE49-F238E27FC236}">
                <a16:creationId xmlns:a16="http://schemas.microsoft.com/office/drawing/2014/main" id="{6543B6A5-A574-4A7E-8944-C7F837DF27D9}"/>
              </a:ext>
            </a:extLst>
          </p:cNvPr>
          <p:cNvSpPr txBox="1">
            <a:spLocks/>
          </p:cNvSpPr>
          <p:nvPr/>
        </p:nvSpPr>
        <p:spPr>
          <a:xfrm>
            <a:off x="12110" y="-10279"/>
            <a:ext cx="7389899" cy="911904"/>
          </a:xfrm>
          <a:prstGeom prst="rect">
            <a:avLst/>
          </a:prstGeom>
          <a:solidFill>
            <a:srgbClr val="A21E1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 Speech Recognition</a:t>
            </a:r>
            <a:endParaRPr lang="en-US" dirty="0">
              <a:solidFill>
                <a:schemeClr val="bg1"/>
              </a:solidFill>
            </a:endParaRPr>
          </a:p>
        </p:txBody>
      </p:sp>
      <p:sp>
        <p:nvSpPr>
          <p:cNvPr id="11" name="Title 1">
            <a:extLst>
              <a:ext uri="{FF2B5EF4-FFF2-40B4-BE49-F238E27FC236}">
                <a16:creationId xmlns:a16="http://schemas.microsoft.com/office/drawing/2014/main" id="{8E6B8AFD-7973-4F1D-B40D-84A8DF209201}"/>
              </a:ext>
            </a:extLst>
          </p:cNvPr>
          <p:cNvSpPr txBox="1">
            <a:spLocks/>
          </p:cNvSpPr>
          <p:nvPr/>
        </p:nvSpPr>
        <p:spPr>
          <a:xfrm>
            <a:off x="12110" y="-4491"/>
            <a:ext cx="12179890" cy="911904"/>
          </a:xfrm>
          <a:prstGeom prst="rect">
            <a:avLst/>
          </a:prstGeom>
          <a:solidFill>
            <a:srgbClr val="A21E1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 Speech Recognition</a:t>
            </a:r>
            <a:endParaRPr lang="en-US" dirty="0">
              <a:solidFill>
                <a:schemeClr val="bg1"/>
              </a:solidFill>
            </a:endParaRPr>
          </a:p>
        </p:txBody>
      </p:sp>
    </p:spTree>
    <p:extLst>
      <p:ext uri="{BB962C8B-B14F-4D97-AF65-F5344CB8AC3E}">
        <p14:creationId xmlns:p14="http://schemas.microsoft.com/office/powerpoint/2010/main" val="2524842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10279"/>
            <a:ext cx="7389899" cy="911904"/>
          </a:xfrm>
          <a:solidFill>
            <a:srgbClr val="A21E1E"/>
          </a:solidFill>
        </p:spPr>
        <p:txBody>
          <a:bodyPr>
            <a:normAutofit/>
          </a:bodyPr>
          <a:lstStyle/>
          <a:p>
            <a:r>
              <a:rPr lang="en-US" b="1" dirty="0">
                <a:solidFill>
                  <a:schemeClr val="bg1"/>
                </a:solidFill>
              </a:rPr>
              <a:t> Speech Recognition</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10" name="TextBox 9">
            <a:extLst>
              <a:ext uri="{FF2B5EF4-FFF2-40B4-BE49-F238E27FC236}">
                <a16:creationId xmlns:a16="http://schemas.microsoft.com/office/drawing/2014/main" id="{318E3EF8-002F-4A2C-9490-A91F62CA1629}"/>
              </a:ext>
            </a:extLst>
          </p:cNvPr>
          <p:cNvSpPr txBox="1"/>
          <p:nvPr/>
        </p:nvSpPr>
        <p:spPr>
          <a:xfrm>
            <a:off x="4060415" y="928871"/>
            <a:ext cx="4613797" cy="646331"/>
          </a:xfrm>
          <a:prstGeom prst="rect">
            <a:avLst/>
          </a:prstGeom>
          <a:noFill/>
        </p:spPr>
        <p:txBody>
          <a:bodyPr wrap="square" rtlCol="0">
            <a:spAutoFit/>
          </a:bodyPr>
          <a:lstStyle/>
          <a:p>
            <a:pPr algn="ctr"/>
            <a:r>
              <a:rPr lang="en-US" sz="3600" dirty="0"/>
              <a:t>Google Direction</a:t>
            </a:r>
          </a:p>
        </p:txBody>
      </p:sp>
      <p:sp>
        <p:nvSpPr>
          <p:cNvPr id="11" name="Rectangle 10">
            <a:extLst>
              <a:ext uri="{FF2B5EF4-FFF2-40B4-BE49-F238E27FC236}">
                <a16:creationId xmlns:a16="http://schemas.microsoft.com/office/drawing/2014/main" id="{1B3BAA82-D850-450B-9D6A-F253EC7B8F29}"/>
              </a:ext>
            </a:extLst>
          </p:cNvPr>
          <p:cNvSpPr/>
          <p:nvPr/>
        </p:nvSpPr>
        <p:spPr>
          <a:xfrm rot="21076372">
            <a:off x="7343078" y="1477981"/>
            <a:ext cx="3357218" cy="646331"/>
          </a:xfrm>
          <a:prstGeom prst="rect">
            <a:avLst/>
          </a:prstGeom>
        </p:spPr>
        <p:txBody>
          <a:bodyPr wrap="square">
            <a:spAutoFit/>
          </a:bodyPr>
          <a:lstStyle/>
          <a:p>
            <a:r>
              <a:rPr lang="en-US" dirty="0">
                <a:solidFill>
                  <a:srgbClr val="FF0000"/>
                </a:solidFill>
                <a:latin typeface="Proxima Nova"/>
              </a:rPr>
              <a:t>Go to University of Texas at Dallas.</a:t>
            </a:r>
            <a:endParaRPr lang="en-US" b="0" i="0" dirty="0">
              <a:solidFill>
                <a:srgbClr val="FF0000"/>
              </a:solidFill>
              <a:effectLst/>
              <a:latin typeface="Proxima Nova"/>
            </a:endParaRPr>
          </a:p>
        </p:txBody>
      </p:sp>
      <p:sp>
        <p:nvSpPr>
          <p:cNvPr id="12" name="Rectangle 11">
            <a:extLst>
              <a:ext uri="{FF2B5EF4-FFF2-40B4-BE49-F238E27FC236}">
                <a16:creationId xmlns:a16="http://schemas.microsoft.com/office/drawing/2014/main" id="{9F81D6B5-DB38-412C-828E-58494508D1D9}"/>
              </a:ext>
            </a:extLst>
          </p:cNvPr>
          <p:cNvSpPr/>
          <p:nvPr/>
        </p:nvSpPr>
        <p:spPr>
          <a:xfrm rot="21076372">
            <a:off x="2932541" y="5257780"/>
            <a:ext cx="2950738" cy="646331"/>
          </a:xfrm>
          <a:prstGeom prst="rect">
            <a:avLst/>
          </a:prstGeom>
        </p:spPr>
        <p:txBody>
          <a:bodyPr wrap="square">
            <a:spAutoFit/>
          </a:bodyPr>
          <a:lstStyle/>
          <a:p>
            <a:r>
              <a:rPr lang="en-US" dirty="0">
                <a:solidFill>
                  <a:srgbClr val="0070C0"/>
                </a:solidFill>
                <a:latin typeface="Proxima Nova"/>
              </a:rPr>
              <a:t>How do I get to home by bus?</a:t>
            </a:r>
            <a:endParaRPr lang="en-US" b="0" i="0" dirty="0">
              <a:solidFill>
                <a:srgbClr val="0070C0"/>
              </a:solidFill>
              <a:effectLst/>
              <a:latin typeface="Proxima Nova"/>
            </a:endParaRPr>
          </a:p>
        </p:txBody>
      </p:sp>
      <p:pic>
        <p:nvPicPr>
          <p:cNvPr id="13" name="Picture 12">
            <a:extLst>
              <a:ext uri="{FF2B5EF4-FFF2-40B4-BE49-F238E27FC236}">
                <a16:creationId xmlns:a16="http://schemas.microsoft.com/office/drawing/2014/main" id="{66ACB44D-880D-4940-BD8E-F6EE2CC4D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92" y="2172016"/>
            <a:ext cx="5288908" cy="2513967"/>
          </a:xfrm>
          <a:prstGeom prst="rect">
            <a:avLst/>
          </a:prstGeom>
        </p:spPr>
      </p:pic>
      <p:pic>
        <p:nvPicPr>
          <p:cNvPr id="14" name="Picture 13">
            <a:extLst>
              <a:ext uri="{FF2B5EF4-FFF2-40B4-BE49-F238E27FC236}">
                <a16:creationId xmlns:a16="http://schemas.microsoft.com/office/drawing/2014/main" id="{A2F616C0-8C3E-42FA-B3A9-DD635C607C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18" y="5565830"/>
            <a:ext cx="4205584" cy="1258018"/>
          </a:xfrm>
          <a:prstGeom prst="rect">
            <a:avLst/>
          </a:prstGeom>
        </p:spPr>
      </p:pic>
      <p:pic>
        <p:nvPicPr>
          <p:cNvPr id="15" name="Picture 14">
            <a:extLst>
              <a:ext uri="{FF2B5EF4-FFF2-40B4-BE49-F238E27FC236}">
                <a16:creationId xmlns:a16="http://schemas.microsoft.com/office/drawing/2014/main" id="{2D866959-E03C-4B4E-9B0A-81C55B3C6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8757" y="2689378"/>
            <a:ext cx="3525776" cy="2656281"/>
          </a:xfrm>
          <a:prstGeom prst="rect">
            <a:avLst/>
          </a:prstGeom>
        </p:spPr>
      </p:pic>
      <p:sp>
        <p:nvSpPr>
          <p:cNvPr id="16" name="Rectangle 15">
            <a:extLst>
              <a:ext uri="{FF2B5EF4-FFF2-40B4-BE49-F238E27FC236}">
                <a16:creationId xmlns:a16="http://schemas.microsoft.com/office/drawing/2014/main" id="{9B9EB739-02F6-4C23-8ECF-31C53D6C5C10}"/>
              </a:ext>
            </a:extLst>
          </p:cNvPr>
          <p:cNvSpPr/>
          <p:nvPr/>
        </p:nvSpPr>
        <p:spPr>
          <a:xfrm rot="21076372">
            <a:off x="607385" y="4775359"/>
            <a:ext cx="3488878" cy="646331"/>
          </a:xfrm>
          <a:prstGeom prst="rect">
            <a:avLst/>
          </a:prstGeom>
        </p:spPr>
        <p:txBody>
          <a:bodyPr wrap="square">
            <a:spAutoFit/>
          </a:bodyPr>
          <a:lstStyle/>
          <a:p>
            <a:r>
              <a:rPr lang="en-US" dirty="0">
                <a:solidFill>
                  <a:srgbClr val="7030A0"/>
                </a:solidFill>
                <a:latin typeface="Proxima Nova"/>
              </a:rPr>
              <a:t>What's traffic like on the way home?</a:t>
            </a:r>
            <a:endParaRPr lang="en-US" b="0" i="0" dirty="0">
              <a:solidFill>
                <a:srgbClr val="7030A0"/>
              </a:solidFill>
              <a:effectLst/>
              <a:latin typeface="Proxima Nova"/>
            </a:endParaRPr>
          </a:p>
        </p:txBody>
      </p:sp>
      <p:sp>
        <p:nvSpPr>
          <p:cNvPr id="17" name="Title 1">
            <a:extLst>
              <a:ext uri="{FF2B5EF4-FFF2-40B4-BE49-F238E27FC236}">
                <a16:creationId xmlns:a16="http://schemas.microsoft.com/office/drawing/2014/main" id="{D1DAF544-CEB5-424C-BC75-6264181EB10A}"/>
              </a:ext>
            </a:extLst>
          </p:cNvPr>
          <p:cNvSpPr txBox="1">
            <a:spLocks/>
          </p:cNvSpPr>
          <p:nvPr/>
        </p:nvSpPr>
        <p:spPr>
          <a:xfrm>
            <a:off x="12110" y="-4491"/>
            <a:ext cx="12179890" cy="911904"/>
          </a:xfrm>
          <a:prstGeom prst="rect">
            <a:avLst/>
          </a:prstGeom>
          <a:solidFill>
            <a:srgbClr val="A21E1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 Speech Recognition</a:t>
            </a:r>
            <a:endParaRPr lang="en-US" dirty="0">
              <a:solidFill>
                <a:schemeClr val="bg1"/>
              </a:solidFill>
            </a:endParaRPr>
          </a:p>
        </p:txBody>
      </p:sp>
    </p:spTree>
    <p:extLst>
      <p:ext uri="{BB962C8B-B14F-4D97-AF65-F5344CB8AC3E}">
        <p14:creationId xmlns:p14="http://schemas.microsoft.com/office/powerpoint/2010/main" val="4201082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10279"/>
            <a:ext cx="7389899" cy="911904"/>
          </a:xfrm>
          <a:solidFill>
            <a:srgbClr val="A21E1E"/>
          </a:solidFill>
        </p:spPr>
        <p:txBody>
          <a:bodyPr>
            <a:normAutofit/>
          </a:bodyPr>
          <a:lstStyle/>
          <a:p>
            <a:r>
              <a:rPr lang="en-US" b="1" dirty="0">
                <a:solidFill>
                  <a:schemeClr val="bg1"/>
                </a:solidFill>
              </a:rPr>
              <a:t> Speech Recognition</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17" name="Rectangle 16">
            <a:extLst>
              <a:ext uri="{FF2B5EF4-FFF2-40B4-BE49-F238E27FC236}">
                <a16:creationId xmlns:a16="http://schemas.microsoft.com/office/drawing/2014/main" id="{3FCC37DC-AF73-4FF3-B51B-C5B43620B7E9}"/>
              </a:ext>
            </a:extLst>
          </p:cNvPr>
          <p:cNvSpPr/>
          <p:nvPr/>
        </p:nvSpPr>
        <p:spPr>
          <a:xfrm>
            <a:off x="6887633" y="2083252"/>
            <a:ext cx="4686300" cy="1477328"/>
          </a:xfrm>
          <a:prstGeom prst="rect">
            <a:avLst/>
          </a:prstGeom>
        </p:spPr>
        <p:txBody>
          <a:bodyPr wrap="square">
            <a:spAutoFit/>
          </a:bodyPr>
          <a:lstStyle/>
          <a:p>
            <a:r>
              <a:rPr lang="en-US" dirty="0">
                <a:solidFill>
                  <a:srgbClr val="000000"/>
                </a:solidFill>
                <a:latin typeface="Helvetica Neue"/>
              </a:rPr>
              <a:t>We will classify document sentiments using a logistic regression model based on our paragraph embeddings. We will compare the error rates based on word embeddings from our various Doc2vec models.</a:t>
            </a:r>
            <a:endParaRPr lang="en-US" dirty="0"/>
          </a:p>
        </p:txBody>
      </p:sp>
      <p:sp>
        <p:nvSpPr>
          <p:cNvPr id="18" name="Rectangle 17">
            <a:extLst>
              <a:ext uri="{FF2B5EF4-FFF2-40B4-BE49-F238E27FC236}">
                <a16:creationId xmlns:a16="http://schemas.microsoft.com/office/drawing/2014/main" id="{8EBB805B-5FF7-422B-A5B6-9F0A871202D9}"/>
              </a:ext>
            </a:extLst>
          </p:cNvPr>
          <p:cNvSpPr/>
          <p:nvPr/>
        </p:nvSpPr>
        <p:spPr>
          <a:xfrm>
            <a:off x="922866" y="5021526"/>
            <a:ext cx="4982634" cy="923330"/>
          </a:xfrm>
          <a:prstGeom prst="rect">
            <a:avLst/>
          </a:prstGeom>
        </p:spPr>
        <p:txBody>
          <a:bodyPr wrap="square">
            <a:spAutoFit/>
          </a:bodyPr>
          <a:lstStyle/>
          <a:p>
            <a:r>
              <a:rPr lang="en-US" dirty="0">
                <a:solidFill>
                  <a:srgbClr val="000000"/>
                </a:solidFill>
                <a:latin typeface="Helvetica Neue"/>
              </a:rPr>
              <a:t>Combining a paragraph vector from Distributed Bag of Words (DBOW) and Distributed Memory (DM) improves performance.</a:t>
            </a:r>
            <a:endParaRPr lang="en-US" dirty="0"/>
          </a:p>
        </p:txBody>
      </p:sp>
      <p:pic>
        <p:nvPicPr>
          <p:cNvPr id="19" name="Picture 18">
            <a:extLst>
              <a:ext uri="{FF2B5EF4-FFF2-40B4-BE49-F238E27FC236}">
                <a16:creationId xmlns:a16="http://schemas.microsoft.com/office/drawing/2014/main" id="{247398E9-6411-4B81-8588-1FD3E4DF4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1" y="1457305"/>
            <a:ext cx="5947834" cy="3450365"/>
          </a:xfrm>
          <a:prstGeom prst="rect">
            <a:avLst/>
          </a:prstGeom>
        </p:spPr>
      </p:pic>
      <p:sp>
        <p:nvSpPr>
          <p:cNvPr id="20" name="Rectangle 19">
            <a:extLst>
              <a:ext uri="{FF2B5EF4-FFF2-40B4-BE49-F238E27FC236}">
                <a16:creationId xmlns:a16="http://schemas.microsoft.com/office/drawing/2014/main" id="{D0FCF4FB-03A9-46C5-95A1-FFCCAD5A85FE}"/>
              </a:ext>
            </a:extLst>
          </p:cNvPr>
          <p:cNvSpPr/>
          <p:nvPr/>
        </p:nvSpPr>
        <p:spPr>
          <a:xfrm>
            <a:off x="6794076" y="4454847"/>
            <a:ext cx="5516458" cy="1477328"/>
          </a:xfrm>
          <a:prstGeom prst="rect">
            <a:avLst/>
          </a:prstGeom>
        </p:spPr>
        <p:txBody>
          <a:bodyPr wrap="square">
            <a:spAutoFit/>
          </a:bodyPr>
          <a:lstStyle/>
          <a:p>
            <a:pPr fontAlgn="base"/>
            <a:r>
              <a:rPr lang="en-US" dirty="0">
                <a:solidFill>
                  <a:srgbClr val="242729"/>
                </a:solidFill>
                <a:latin typeface="Arial" panose="020B0604020202020204" pitchFamily="34" charset="0"/>
              </a:rPr>
              <a:t>problem can be solved with Word2vec as well as Doc2vec. Doc2vec would give better results because it takes sentences into account while training the model.</a:t>
            </a:r>
          </a:p>
          <a:p>
            <a:pPr fontAlgn="base"/>
            <a:r>
              <a:rPr lang="en-US" b="1" dirty="0">
                <a:solidFill>
                  <a:srgbClr val="242729"/>
                </a:solidFill>
                <a:latin typeface="inherit"/>
              </a:rPr>
              <a:t>Doc2vec solution</a:t>
            </a:r>
            <a:endParaRPr lang="en-US" b="0" i="0" dirty="0">
              <a:solidFill>
                <a:srgbClr val="242729"/>
              </a:solidFill>
              <a:effectLst/>
              <a:latin typeface="Arial" panose="020B0604020202020204" pitchFamily="34" charset="0"/>
            </a:endParaRPr>
          </a:p>
        </p:txBody>
      </p:sp>
      <p:sp>
        <p:nvSpPr>
          <p:cNvPr id="21" name="Title 1">
            <a:extLst>
              <a:ext uri="{FF2B5EF4-FFF2-40B4-BE49-F238E27FC236}">
                <a16:creationId xmlns:a16="http://schemas.microsoft.com/office/drawing/2014/main" id="{EF0639DA-4D6B-49BA-973E-34784CAB5873}"/>
              </a:ext>
            </a:extLst>
          </p:cNvPr>
          <p:cNvSpPr txBox="1">
            <a:spLocks/>
          </p:cNvSpPr>
          <p:nvPr/>
        </p:nvSpPr>
        <p:spPr>
          <a:xfrm>
            <a:off x="12110" y="-4491"/>
            <a:ext cx="12179890" cy="911904"/>
          </a:xfrm>
          <a:prstGeom prst="rect">
            <a:avLst/>
          </a:prstGeom>
          <a:solidFill>
            <a:srgbClr val="A21E1E"/>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1"/>
                </a:solidFill>
              </a:rPr>
              <a:t> Speech Recognition</a:t>
            </a:r>
            <a:endParaRPr lang="en-US" dirty="0">
              <a:solidFill>
                <a:schemeClr val="bg1"/>
              </a:solidFill>
            </a:endParaRPr>
          </a:p>
        </p:txBody>
      </p:sp>
    </p:spTree>
    <p:extLst>
      <p:ext uri="{BB962C8B-B14F-4D97-AF65-F5344CB8AC3E}">
        <p14:creationId xmlns:p14="http://schemas.microsoft.com/office/powerpoint/2010/main" val="3736317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12110" y="-4491"/>
            <a:ext cx="12179890" cy="911904"/>
          </a:xfrm>
          <a:solidFill>
            <a:srgbClr val="A21E1E"/>
          </a:solidFill>
        </p:spPr>
        <p:txBody>
          <a:bodyPr>
            <a:normAutofit/>
          </a:bodyPr>
          <a:lstStyle/>
          <a:p>
            <a:r>
              <a:rPr lang="en-US" b="1" dirty="0">
                <a:solidFill>
                  <a:schemeClr val="bg1"/>
                </a:solidFill>
              </a:rPr>
              <a:t> Speech Recognition</a:t>
            </a:r>
            <a:endParaRPr lang="en-US" dirty="0">
              <a:solidFill>
                <a:schemeClr val="bg1"/>
              </a:solidFill>
            </a:endParaRPr>
          </a:p>
        </p:txBody>
      </p:sp>
      <p:pic>
        <p:nvPicPr>
          <p:cNvPr id="8" name="Picture 7">
            <a:extLst>
              <a:ext uri="{FF2B5EF4-FFF2-40B4-BE49-F238E27FC236}">
                <a16:creationId xmlns:a16="http://schemas.microsoft.com/office/drawing/2014/main" id="{6E462755-9220-43B8-88A5-298D3CAAB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567" y="3160431"/>
            <a:ext cx="4714826" cy="2123016"/>
          </a:xfrm>
          <a:prstGeom prst="rect">
            <a:avLst/>
          </a:prstGeom>
        </p:spPr>
      </p:pic>
      <p:sp>
        <p:nvSpPr>
          <p:cNvPr id="9" name="Rectangle 8">
            <a:extLst>
              <a:ext uri="{FF2B5EF4-FFF2-40B4-BE49-F238E27FC236}">
                <a16:creationId xmlns:a16="http://schemas.microsoft.com/office/drawing/2014/main" id="{F119A75D-E936-4A7C-B4F5-4C0FBE33BC6E}"/>
              </a:ext>
            </a:extLst>
          </p:cNvPr>
          <p:cNvSpPr/>
          <p:nvPr/>
        </p:nvSpPr>
        <p:spPr>
          <a:xfrm>
            <a:off x="7196233" y="2079613"/>
            <a:ext cx="2190026" cy="671915"/>
          </a:xfrm>
          <a:prstGeom prst="rect">
            <a:avLst/>
          </a:prstGeom>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Arial" panose="020B0604020202020204" pitchFamily="34" charset="0"/>
              </a:rPr>
              <a:t>How is the weather in Dallas?</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D3E3571D-F1BF-4E24-AFC8-3709F252C8F8}"/>
              </a:ext>
            </a:extLst>
          </p:cNvPr>
          <p:cNvSpPr/>
          <p:nvPr/>
        </p:nvSpPr>
        <p:spPr>
          <a:xfrm rot="21076372">
            <a:off x="8035288" y="5678191"/>
            <a:ext cx="2770951" cy="646331"/>
          </a:xfrm>
          <a:prstGeom prst="rect">
            <a:avLst/>
          </a:prstGeom>
        </p:spPr>
        <p:txBody>
          <a:bodyPr wrap="square">
            <a:spAutoFit/>
          </a:bodyPr>
          <a:lstStyle/>
          <a:p>
            <a:r>
              <a:rPr lang="en-US" dirty="0">
                <a:solidFill>
                  <a:srgbClr val="7030A0"/>
                </a:solidFill>
                <a:latin typeface="Proxima Nova"/>
              </a:rPr>
              <a:t>Go to University of Texas at Dallas</a:t>
            </a:r>
            <a:r>
              <a:rPr lang="en-US" dirty="0">
                <a:solidFill>
                  <a:srgbClr val="FF0000"/>
                </a:solidFill>
                <a:latin typeface="Proxima Nova"/>
              </a:rPr>
              <a:t>.</a:t>
            </a:r>
            <a:endParaRPr lang="en-US" b="0" i="0" dirty="0">
              <a:solidFill>
                <a:srgbClr val="FF0000"/>
              </a:solidFill>
              <a:effectLst/>
              <a:latin typeface="Proxima Nova"/>
            </a:endParaRPr>
          </a:p>
        </p:txBody>
      </p:sp>
      <p:sp>
        <p:nvSpPr>
          <p:cNvPr id="11" name="TextBox 10">
            <a:extLst>
              <a:ext uri="{FF2B5EF4-FFF2-40B4-BE49-F238E27FC236}">
                <a16:creationId xmlns:a16="http://schemas.microsoft.com/office/drawing/2014/main" id="{2B550C1F-BF33-4B4D-826B-3219FCECEBB9}"/>
              </a:ext>
            </a:extLst>
          </p:cNvPr>
          <p:cNvSpPr txBox="1"/>
          <p:nvPr/>
        </p:nvSpPr>
        <p:spPr>
          <a:xfrm>
            <a:off x="2407534" y="808618"/>
            <a:ext cx="6114841" cy="1200329"/>
          </a:xfrm>
          <a:prstGeom prst="rect">
            <a:avLst/>
          </a:prstGeom>
          <a:noFill/>
        </p:spPr>
        <p:txBody>
          <a:bodyPr wrap="square" rtlCol="0">
            <a:spAutoFit/>
          </a:bodyPr>
          <a:lstStyle/>
          <a:p>
            <a:pPr algn="ctr"/>
            <a:r>
              <a:rPr lang="en-US" sz="3600" dirty="0"/>
              <a:t>Categorized Search:</a:t>
            </a:r>
          </a:p>
          <a:p>
            <a:pPr algn="ctr"/>
            <a:r>
              <a:rPr lang="en-US" sz="3600" dirty="0"/>
              <a:t>Google Search/Map/Direction</a:t>
            </a:r>
          </a:p>
        </p:txBody>
      </p:sp>
      <p:pic>
        <p:nvPicPr>
          <p:cNvPr id="12" name="Picture 11">
            <a:extLst>
              <a:ext uri="{FF2B5EF4-FFF2-40B4-BE49-F238E27FC236}">
                <a16:creationId xmlns:a16="http://schemas.microsoft.com/office/drawing/2014/main" id="{1E5827D4-5D74-4A0B-A17D-975A1AD10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58" y="2725838"/>
            <a:ext cx="4993404" cy="3698922"/>
          </a:xfrm>
          <a:prstGeom prst="rect">
            <a:avLst/>
          </a:prstGeom>
        </p:spPr>
      </p:pic>
      <p:sp>
        <p:nvSpPr>
          <p:cNvPr id="13" name="Rectangle 12">
            <a:extLst>
              <a:ext uri="{FF2B5EF4-FFF2-40B4-BE49-F238E27FC236}">
                <a16:creationId xmlns:a16="http://schemas.microsoft.com/office/drawing/2014/main" id="{D6DE3192-B9DC-43B3-A44B-7CA3CE407444}"/>
              </a:ext>
            </a:extLst>
          </p:cNvPr>
          <p:cNvSpPr/>
          <p:nvPr/>
        </p:nvSpPr>
        <p:spPr>
          <a:xfrm rot="21076372">
            <a:off x="3963382" y="5852514"/>
            <a:ext cx="2525188" cy="646331"/>
          </a:xfrm>
          <a:prstGeom prst="rect">
            <a:avLst/>
          </a:prstGeom>
        </p:spPr>
        <p:txBody>
          <a:bodyPr wrap="square">
            <a:spAutoFit/>
          </a:bodyPr>
          <a:lstStyle/>
          <a:p>
            <a:r>
              <a:rPr lang="en-US" dirty="0">
                <a:solidFill>
                  <a:srgbClr val="0070C0"/>
                </a:solidFill>
                <a:latin typeface="Proxima Nova"/>
              </a:rPr>
              <a:t>Where is the Indian restaurant?</a:t>
            </a:r>
            <a:endParaRPr lang="en-US" b="0" i="0" dirty="0">
              <a:solidFill>
                <a:srgbClr val="0070C0"/>
              </a:solidFill>
              <a:effectLst/>
              <a:latin typeface="Proxima Nova"/>
            </a:endParaRPr>
          </a:p>
        </p:txBody>
      </p:sp>
    </p:spTree>
    <p:extLst>
      <p:ext uri="{BB962C8B-B14F-4D97-AF65-F5344CB8AC3E}">
        <p14:creationId xmlns:p14="http://schemas.microsoft.com/office/powerpoint/2010/main" val="3953314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402010" cy="911904"/>
          </a:xfrm>
          <a:solidFill>
            <a:srgbClr val="A21E1E"/>
          </a:solidFill>
        </p:spPr>
        <p:txBody>
          <a:bodyPr>
            <a:normAutofit/>
          </a:bodyPr>
          <a:lstStyle/>
          <a:p>
            <a:r>
              <a:rPr lang="en-US" b="1" dirty="0">
                <a:solidFill>
                  <a:schemeClr val="bg1"/>
                </a:solidFill>
              </a:rPr>
              <a:t>    REFERENCES</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2"/>
          <a:stretch>
            <a:fillRect/>
          </a:stretch>
        </p:blipFill>
        <p:spPr>
          <a:xfrm>
            <a:off x="6259883" y="-7740"/>
            <a:ext cx="5932117" cy="911904"/>
          </a:xfrm>
          <a:prstGeom prst="rect">
            <a:avLst/>
          </a:prstGeom>
        </p:spPr>
      </p:pic>
      <p:sp>
        <p:nvSpPr>
          <p:cNvPr id="4" name="Rectangle 3">
            <a:extLst>
              <a:ext uri="{FF2B5EF4-FFF2-40B4-BE49-F238E27FC236}">
                <a16:creationId xmlns:a16="http://schemas.microsoft.com/office/drawing/2014/main" id="{BC57D33B-B524-46A7-B559-7E125A8C23EB}"/>
              </a:ext>
            </a:extLst>
          </p:cNvPr>
          <p:cNvSpPr/>
          <p:nvPr/>
        </p:nvSpPr>
        <p:spPr>
          <a:xfrm>
            <a:off x="514108" y="2311017"/>
            <a:ext cx="11153173" cy="369332"/>
          </a:xfrm>
          <a:prstGeom prst="rect">
            <a:avLst/>
          </a:prstGeom>
        </p:spPr>
        <p:txBody>
          <a:bodyPr wrap="square">
            <a:spAutoFit/>
          </a:bodyPr>
          <a:lstStyle/>
          <a:p>
            <a:r>
              <a:rPr lang="en-US" dirty="0">
                <a:hlinkClick r:id="rId3"/>
              </a:rPr>
              <a:t>https://medium.com/mlreview/implementing-malstm-on-kaggles-quora-question-pairs-competition-8b31b0b16a07</a:t>
            </a:r>
            <a:endParaRPr lang="en-US" dirty="0"/>
          </a:p>
        </p:txBody>
      </p:sp>
      <p:sp>
        <p:nvSpPr>
          <p:cNvPr id="5" name="Rectangle 4">
            <a:extLst>
              <a:ext uri="{FF2B5EF4-FFF2-40B4-BE49-F238E27FC236}">
                <a16:creationId xmlns:a16="http://schemas.microsoft.com/office/drawing/2014/main" id="{E36975A8-4DBF-43B6-B4CA-6C5BF9DCD12B}"/>
              </a:ext>
            </a:extLst>
          </p:cNvPr>
          <p:cNvSpPr/>
          <p:nvPr/>
        </p:nvSpPr>
        <p:spPr>
          <a:xfrm>
            <a:off x="514108" y="2938002"/>
            <a:ext cx="8490996" cy="369332"/>
          </a:xfrm>
          <a:prstGeom prst="rect">
            <a:avLst/>
          </a:prstGeom>
        </p:spPr>
        <p:txBody>
          <a:bodyPr wrap="square">
            <a:spAutoFit/>
          </a:bodyPr>
          <a:lstStyle/>
          <a:p>
            <a:r>
              <a:rPr lang="en-US" dirty="0">
                <a:hlinkClick r:id="rId4"/>
              </a:rPr>
              <a:t>https://github.com/eliorc/Medium/blob/master/MaLSTM.ipynb</a:t>
            </a:r>
            <a:endParaRPr lang="en-US" dirty="0"/>
          </a:p>
        </p:txBody>
      </p:sp>
      <p:sp>
        <p:nvSpPr>
          <p:cNvPr id="3" name="Rectangle 2">
            <a:extLst>
              <a:ext uri="{FF2B5EF4-FFF2-40B4-BE49-F238E27FC236}">
                <a16:creationId xmlns:a16="http://schemas.microsoft.com/office/drawing/2014/main" id="{3158A3F8-5BA9-4E51-A380-90A464C69797}"/>
              </a:ext>
            </a:extLst>
          </p:cNvPr>
          <p:cNvSpPr/>
          <p:nvPr/>
        </p:nvSpPr>
        <p:spPr>
          <a:xfrm>
            <a:off x="514108" y="1553375"/>
            <a:ext cx="5505353" cy="369332"/>
          </a:xfrm>
          <a:prstGeom prst="rect">
            <a:avLst/>
          </a:prstGeom>
        </p:spPr>
        <p:txBody>
          <a:bodyPr wrap="none">
            <a:spAutoFit/>
          </a:bodyPr>
          <a:lstStyle/>
          <a:p>
            <a:r>
              <a:rPr lang="en-US" dirty="0">
                <a:hlinkClick r:id="rId5"/>
              </a:rPr>
              <a:t>https://www.kaggle.com/c/quora-question-pairs/kernels</a:t>
            </a:r>
            <a:endParaRPr lang="en-US" dirty="0"/>
          </a:p>
        </p:txBody>
      </p:sp>
    </p:spTree>
    <p:extLst>
      <p:ext uri="{BB962C8B-B14F-4D97-AF65-F5344CB8AC3E}">
        <p14:creationId xmlns:p14="http://schemas.microsoft.com/office/powerpoint/2010/main" val="1949690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D5AAF62-AE50-4971-B1E1-8611B62CA57F}"/>
              </a:ext>
            </a:extLst>
          </p:cNvPr>
          <p:cNvPicPr>
            <a:picLocks noChangeAspect="1"/>
          </p:cNvPicPr>
          <p:nvPr/>
        </p:nvPicPr>
        <p:blipFill>
          <a:blip r:embed="rId3"/>
          <a:stretch>
            <a:fillRect/>
          </a:stretch>
        </p:blipFill>
        <p:spPr>
          <a:xfrm>
            <a:off x="2406551" y="643467"/>
            <a:ext cx="7378897" cy="5571066"/>
          </a:xfrm>
          <a:prstGeom prst="rect">
            <a:avLst/>
          </a:prstGeom>
        </p:spPr>
      </p:pic>
    </p:spTree>
    <p:extLst>
      <p:ext uri="{BB962C8B-B14F-4D97-AF65-F5344CB8AC3E}">
        <p14:creationId xmlns:p14="http://schemas.microsoft.com/office/powerpoint/2010/main" val="1769014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DB675E3-04CA-413F-94F7-6EFEC8E03601}"/>
              </a:ext>
            </a:extLst>
          </p:cNvPr>
          <p:cNvSpPr>
            <a:spLocks noGrp="1"/>
          </p:cNvSpPr>
          <p:nvPr>
            <p:ph idx="1"/>
          </p:nvPr>
        </p:nvSpPr>
        <p:spPr>
          <a:xfrm>
            <a:off x="416688" y="1441048"/>
            <a:ext cx="6776977" cy="4560425"/>
          </a:xfrm>
        </p:spPr>
        <p:txBody>
          <a:bodyPr>
            <a:normAutofit/>
          </a:bodyPr>
          <a:lstStyle/>
          <a:p>
            <a:pPr marL="0" indent="0">
              <a:buNone/>
            </a:pPr>
            <a:r>
              <a:rPr lang="en-US" sz="1800" dirty="0"/>
              <a:t>The problem is generated by Quora, a platform to share general knowledge - about anything. Over 100 million people visit Quora every month and many people ask similarly worded questions. Multiple questions with the same intent can cause seekers to spend more time finding the best answer to their question, also make writers answer similar questions multiple times.</a:t>
            </a:r>
          </a:p>
          <a:p>
            <a:pPr marL="0" indent="0">
              <a:buNone/>
            </a:pPr>
            <a:endParaRPr lang="en-US" sz="1800" b="1" i="1" u="sng" dirty="0"/>
          </a:p>
          <a:p>
            <a:pPr marL="0" indent="0">
              <a:buNone/>
            </a:pPr>
            <a:r>
              <a:rPr lang="en-US" sz="1800" b="1" i="1" u="sng" dirty="0"/>
              <a:t>Prediction Problem. </a:t>
            </a:r>
          </a:p>
          <a:p>
            <a:pPr marL="0" indent="0">
              <a:buNone/>
            </a:pPr>
            <a:r>
              <a:rPr lang="en-US" sz="1800" b="1" i="1" dirty="0"/>
              <a:t>Given a pair of questions q1 and q2, train a model that learns the function:</a:t>
            </a:r>
          </a:p>
          <a:p>
            <a:pPr marL="0" indent="0">
              <a:buNone/>
            </a:pPr>
            <a:r>
              <a:rPr lang="en-US" sz="1800" b="1" i="1" dirty="0"/>
              <a:t> f(q1, q2) → 0 or 1 </a:t>
            </a:r>
          </a:p>
          <a:p>
            <a:pPr marL="0" indent="0">
              <a:buNone/>
            </a:pPr>
            <a:r>
              <a:rPr lang="en-US" sz="1800" b="1" i="1" dirty="0"/>
              <a:t>where 1 represents that q1 and q2 have the same intent and 0 otherwise</a:t>
            </a:r>
            <a:r>
              <a:rPr lang="en-US" sz="1700" b="1" i="1" dirty="0"/>
              <a:t>.</a:t>
            </a:r>
          </a:p>
        </p:txBody>
      </p:sp>
      <p:pic>
        <p:nvPicPr>
          <p:cNvPr id="6" name="Picture 5">
            <a:extLst>
              <a:ext uri="{FF2B5EF4-FFF2-40B4-BE49-F238E27FC236}">
                <a16:creationId xmlns:a16="http://schemas.microsoft.com/office/drawing/2014/main" id="{28B37DA5-E6AE-49CF-996F-68E2BDE08CAF}"/>
              </a:ext>
            </a:extLst>
          </p:cNvPr>
          <p:cNvPicPr>
            <a:picLocks noChangeAspect="1"/>
          </p:cNvPicPr>
          <p:nvPr/>
        </p:nvPicPr>
        <p:blipFill>
          <a:blip r:embed="rId3"/>
          <a:stretch>
            <a:fillRect/>
          </a:stretch>
        </p:blipFill>
        <p:spPr>
          <a:xfrm>
            <a:off x="7564056" y="4079529"/>
            <a:ext cx="4291061" cy="220552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05E4FB6-B612-4A2A-9285-910FAFCE8A56}"/>
              </a:ext>
            </a:extLst>
          </p:cNvPr>
          <p:cNvPicPr>
            <a:picLocks noChangeAspect="1"/>
          </p:cNvPicPr>
          <p:nvPr/>
        </p:nvPicPr>
        <p:blipFill rotWithShape="1">
          <a:blip r:embed="rId4"/>
          <a:srcRect l="20066" r="22630"/>
          <a:stretch/>
        </p:blipFill>
        <p:spPr>
          <a:xfrm>
            <a:off x="7564056" y="298540"/>
            <a:ext cx="4291061" cy="3780989"/>
          </a:xfrm>
          <a:prstGeom prst="rect">
            <a:avLst/>
          </a:prstGeom>
        </p:spPr>
      </p:pic>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468488" y="321176"/>
            <a:ext cx="6204984" cy="1344975"/>
          </a:xfrm>
        </p:spPr>
        <p:txBody>
          <a:bodyPr>
            <a:normAutofit/>
          </a:bodyPr>
          <a:lstStyle/>
          <a:p>
            <a:r>
              <a:rPr lang="en-US" sz="4000" b="1" dirty="0"/>
              <a:t>PROBLEM STATEMENT</a:t>
            </a:r>
            <a:endParaRPr lang="en-US" sz="4000" dirty="0"/>
          </a:p>
        </p:txBody>
      </p:sp>
    </p:spTree>
    <p:extLst>
      <p:ext uri="{BB962C8B-B14F-4D97-AF65-F5344CB8AC3E}">
        <p14:creationId xmlns:p14="http://schemas.microsoft.com/office/powerpoint/2010/main" val="133791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6259883" cy="911904"/>
          </a:xfrm>
          <a:solidFill>
            <a:srgbClr val="A21E1E"/>
          </a:solidFill>
        </p:spPr>
        <p:txBody>
          <a:bodyPr/>
          <a:lstStyle/>
          <a:p>
            <a:r>
              <a:rPr lang="en-US" b="1" dirty="0">
                <a:solidFill>
                  <a:schemeClr val="bg1"/>
                </a:solidFill>
              </a:rPr>
              <a:t>   PROPOSED APPROACH</a:t>
            </a:r>
            <a:endParaRPr lang="en-US" dirty="0">
              <a:solidFill>
                <a:schemeClr val="bg1"/>
              </a:solidFill>
            </a:endParaRPr>
          </a:p>
        </p:txBody>
      </p:sp>
      <p:sp>
        <p:nvSpPr>
          <p:cNvPr id="9" name="Rectangle 8">
            <a:extLst>
              <a:ext uri="{FF2B5EF4-FFF2-40B4-BE49-F238E27FC236}">
                <a16:creationId xmlns:a16="http://schemas.microsoft.com/office/drawing/2014/main" id="{B1B8AA4B-358C-418B-9152-6311CD3F0AAA}"/>
              </a:ext>
            </a:extLst>
          </p:cNvPr>
          <p:cNvSpPr/>
          <p:nvPr/>
        </p:nvSpPr>
        <p:spPr>
          <a:xfrm>
            <a:off x="2794026" y="1737550"/>
            <a:ext cx="2036132" cy="3667828"/>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EEAF825-22BA-4EAA-9BED-CEFEB6773BBE}"/>
              </a:ext>
            </a:extLst>
          </p:cNvPr>
          <p:cNvSpPr/>
          <p:nvPr/>
        </p:nvSpPr>
        <p:spPr>
          <a:xfrm>
            <a:off x="3015446" y="3050153"/>
            <a:ext cx="1535724"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Cleaning</a:t>
            </a:r>
          </a:p>
        </p:txBody>
      </p:sp>
      <p:sp>
        <p:nvSpPr>
          <p:cNvPr id="13" name="Arrow: Right 12">
            <a:extLst>
              <a:ext uri="{FF2B5EF4-FFF2-40B4-BE49-F238E27FC236}">
                <a16:creationId xmlns:a16="http://schemas.microsoft.com/office/drawing/2014/main" id="{D53859C6-7BC8-4B70-B908-764F559BBC9D}"/>
              </a:ext>
            </a:extLst>
          </p:cNvPr>
          <p:cNvSpPr/>
          <p:nvPr/>
        </p:nvSpPr>
        <p:spPr>
          <a:xfrm>
            <a:off x="1776820" y="2215474"/>
            <a:ext cx="978284" cy="429454"/>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8F15D55-E166-45F2-BCBF-032490718A4D}"/>
              </a:ext>
            </a:extLst>
          </p:cNvPr>
          <p:cNvSpPr/>
          <p:nvPr/>
        </p:nvSpPr>
        <p:spPr>
          <a:xfrm>
            <a:off x="151712" y="2108683"/>
            <a:ext cx="1535724"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train.csv</a:t>
            </a:r>
          </a:p>
        </p:txBody>
      </p:sp>
      <p:sp>
        <p:nvSpPr>
          <p:cNvPr id="15" name="Double Bracket 14">
            <a:extLst>
              <a:ext uri="{FF2B5EF4-FFF2-40B4-BE49-F238E27FC236}">
                <a16:creationId xmlns:a16="http://schemas.microsoft.com/office/drawing/2014/main" id="{2F1A2629-0DEF-462F-B86C-73C675870A9D}"/>
              </a:ext>
            </a:extLst>
          </p:cNvPr>
          <p:cNvSpPr/>
          <p:nvPr/>
        </p:nvSpPr>
        <p:spPr>
          <a:xfrm>
            <a:off x="8622687" y="1804772"/>
            <a:ext cx="978285" cy="3733800"/>
          </a:xfrm>
          <a:prstGeom prst="bracketPair">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200" dirty="0"/>
              <a:t>E</a:t>
            </a:r>
          </a:p>
          <a:p>
            <a:pPr algn="ctr"/>
            <a:r>
              <a:rPr lang="en-US" sz="2200" dirty="0"/>
              <a:t>V</a:t>
            </a:r>
          </a:p>
          <a:p>
            <a:pPr algn="ctr"/>
            <a:r>
              <a:rPr lang="en-US" sz="2200" dirty="0"/>
              <a:t>A</a:t>
            </a:r>
          </a:p>
          <a:p>
            <a:pPr algn="ctr"/>
            <a:r>
              <a:rPr lang="en-US" sz="2200" dirty="0"/>
              <a:t>L</a:t>
            </a:r>
          </a:p>
          <a:p>
            <a:pPr algn="ctr"/>
            <a:r>
              <a:rPr lang="en-US" sz="2200" dirty="0"/>
              <a:t>U</a:t>
            </a:r>
          </a:p>
          <a:p>
            <a:pPr algn="ctr"/>
            <a:r>
              <a:rPr lang="en-US" sz="2200" dirty="0"/>
              <a:t>A</a:t>
            </a:r>
          </a:p>
          <a:p>
            <a:pPr algn="ctr"/>
            <a:r>
              <a:rPr lang="en-US" sz="2200" dirty="0"/>
              <a:t>T</a:t>
            </a:r>
          </a:p>
          <a:p>
            <a:pPr algn="ctr"/>
            <a:r>
              <a:rPr lang="en-US" sz="2200" dirty="0"/>
              <a:t>I</a:t>
            </a:r>
            <a:br>
              <a:rPr lang="en-US" sz="2200" dirty="0"/>
            </a:br>
            <a:r>
              <a:rPr lang="en-US" sz="2200" dirty="0"/>
              <a:t>O</a:t>
            </a:r>
            <a:br>
              <a:rPr lang="en-US" sz="2200" dirty="0"/>
            </a:br>
            <a:r>
              <a:rPr lang="en-US" sz="2200" dirty="0"/>
              <a:t>N</a:t>
            </a:r>
          </a:p>
        </p:txBody>
      </p:sp>
      <p:sp>
        <p:nvSpPr>
          <p:cNvPr id="16" name="TextBox 15">
            <a:extLst>
              <a:ext uri="{FF2B5EF4-FFF2-40B4-BE49-F238E27FC236}">
                <a16:creationId xmlns:a16="http://schemas.microsoft.com/office/drawing/2014/main" id="{63A96AD5-150E-4220-949E-35BCEA5A3791}"/>
              </a:ext>
            </a:extLst>
          </p:cNvPr>
          <p:cNvSpPr txBox="1"/>
          <p:nvPr/>
        </p:nvSpPr>
        <p:spPr>
          <a:xfrm>
            <a:off x="2788751" y="5633123"/>
            <a:ext cx="2022232" cy="369332"/>
          </a:xfrm>
          <a:prstGeom prst="rect">
            <a:avLst/>
          </a:prstGeom>
          <a:noFill/>
        </p:spPr>
        <p:txBody>
          <a:bodyPr wrap="square" rtlCol="0">
            <a:spAutoFit/>
          </a:bodyPr>
          <a:lstStyle/>
          <a:p>
            <a:r>
              <a:rPr lang="en-US" dirty="0"/>
              <a:t>Data Preprocessing</a:t>
            </a:r>
          </a:p>
        </p:txBody>
      </p:sp>
      <p:sp>
        <p:nvSpPr>
          <p:cNvPr id="17" name="Arrow: Right 16">
            <a:extLst>
              <a:ext uri="{FF2B5EF4-FFF2-40B4-BE49-F238E27FC236}">
                <a16:creationId xmlns:a16="http://schemas.microsoft.com/office/drawing/2014/main" id="{89050F27-D9BF-4D56-8926-4B0B21E4B311}"/>
              </a:ext>
            </a:extLst>
          </p:cNvPr>
          <p:cNvSpPr/>
          <p:nvPr/>
        </p:nvSpPr>
        <p:spPr>
          <a:xfrm>
            <a:off x="4918804" y="2927673"/>
            <a:ext cx="978284" cy="505091"/>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07DE2E3C-F461-4BA4-B458-697D8368B061}"/>
              </a:ext>
            </a:extLst>
          </p:cNvPr>
          <p:cNvSpPr/>
          <p:nvPr/>
        </p:nvSpPr>
        <p:spPr>
          <a:xfrm>
            <a:off x="9834300" y="2994593"/>
            <a:ext cx="602265" cy="492637"/>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5491989-0573-4B63-993B-F85FDBE5D606}"/>
              </a:ext>
            </a:extLst>
          </p:cNvPr>
          <p:cNvSpPr/>
          <p:nvPr/>
        </p:nvSpPr>
        <p:spPr>
          <a:xfrm>
            <a:off x="10482806" y="2784960"/>
            <a:ext cx="1572170" cy="911904"/>
          </a:xfrm>
          <a:prstGeom prst="rect">
            <a:avLst/>
          </a:prstGeom>
          <a:solidFill>
            <a:schemeClr val="bg1"/>
          </a:solid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Conclusion</a:t>
            </a:r>
          </a:p>
        </p:txBody>
      </p:sp>
      <p:sp>
        <p:nvSpPr>
          <p:cNvPr id="21" name="TextBox 20">
            <a:extLst>
              <a:ext uri="{FF2B5EF4-FFF2-40B4-BE49-F238E27FC236}">
                <a16:creationId xmlns:a16="http://schemas.microsoft.com/office/drawing/2014/main" id="{19634D54-0EFB-447E-9137-5E82A0107439}"/>
              </a:ext>
            </a:extLst>
          </p:cNvPr>
          <p:cNvSpPr txBox="1"/>
          <p:nvPr/>
        </p:nvSpPr>
        <p:spPr>
          <a:xfrm>
            <a:off x="218499" y="4106283"/>
            <a:ext cx="2022232" cy="369332"/>
          </a:xfrm>
          <a:prstGeom prst="rect">
            <a:avLst/>
          </a:prstGeom>
          <a:noFill/>
        </p:spPr>
        <p:txBody>
          <a:bodyPr wrap="square" rtlCol="0">
            <a:spAutoFit/>
          </a:bodyPr>
          <a:lstStyle/>
          <a:p>
            <a:r>
              <a:rPr lang="en-US" dirty="0"/>
              <a:t>Read Data</a:t>
            </a: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24" name="Rectangle 23">
            <a:extLst>
              <a:ext uri="{FF2B5EF4-FFF2-40B4-BE49-F238E27FC236}">
                <a16:creationId xmlns:a16="http://schemas.microsoft.com/office/drawing/2014/main" id="{7BDDE9F7-B92F-4D69-8492-BB3C16B87A8F}"/>
              </a:ext>
            </a:extLst>
          </p:cNvPr>
          <p:cNvSpPr/>
          <p:nvPr/>
        </p:nvSpPr>
        <p:spPr>
          <a:xfrm>
            <a:off x="137024" y="3158112"/>
            <a:ext cx="1535724"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test.csv</a:t>
            </a:r>
          </a:p>
        </p:txBody>
      </p:sp>
      <p:sp>
        <p:nvSpPr>
          <p:cNvPr id="25" name="Rectangle 24">
            <a:extLst>
              <a:ext uri="{FF2B5EF4-FFF2-40B4-BE49-F238E27FC236}">
                <a16:creationId xmlns:a16="http://schemas.microsoft.com/office/drawing/2014/main" id="{526AF9EB-9392-4EDE-919F-4F1B11E70A5B}"/>
              </a:ext>
            </a:extLst>
          </p:cNvPr>
          <p:cNvSpPr/>
          <p:nvPr/>
        </p:nvSpPr>
        <p:spPr>
          <a:xfrm>
            <a:off x="6055713" y="3240912"/>
            <a:ext cx="1791993" cy="229766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Semantic Analysis</a:t>
            </a:r>
          </a:p>
        </p:txBody>
      </p:sp>
      <p:sp>
        <p:nvSpPr>
          <p:cNvPr id="26" name="Rectangle 25">
            <a:extLst>
              <a:ext uri="{FF2B5EF4-FFF2-40B4-BE49-F238E27FC236}">
                <a16:creationId xmlns:a16="http://schemas.microsoft.com/office/drawing/2014/main" id="{9653C6FF-4544-4135-9848-917CFE97B853}"/>
              </a:ext>
            </a:extLst>
          </p:cNvPr>
          <p:cNvSpPr/>
          <p:nvPr/>
        </p:nvSpPr>
        <p:spPr>
          <a:xfrm>
            <a:off x="6012505" y="1705911"/>
            <a:ext cx="1835201" cy="1203360"/>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73DFBE8-F34F-4F62-B80F-26BFC1472449}"/>
              </a:ext>
            </a:extLst>
          </p:cNvPr>
          <p:cNvSpPr/>
          <p:nvPr/>
        </p:nvSpPr>
        <p:spPr>
          <a:xfrm>
            <a:off x="6215264" y="4063272"/>
            <a:ext cx="1477073" cy="535817"/>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NLP</a:t>
            </a:r>
          </a:p>
        </p:txBody>
      </p:sp>
      <p:sp>
        <p:nvSpPr>
          <p:cNvPr id="27" name="Rectangle 26">
            <a:extLst>
              <a:ext uri="{FF2B5EF4-FFF2-40B4-BE49-F238E27FC236}">
                <a16:creationId xmlns:a16="http://schemas.microsoft.com/office/drawing/2014/main" id="{B05D9EF1-C727-45E0-8048-894446DDB890}"/>
              </a:ext>
            </a:extLst>
          </p:cNvPr>
          <p:cNvSpPr/>
          <p:nvPr/>
        </p:nvSpPr>
        <p:spPr>
          <a:xfrm>
            <a:off x="6248756" y="1916575"/>
            <a:ext cx="1443581"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Deep Learning</a:t>
            </a:r>
          </a:p>
        </p:txBody>
      </p:sp>
      <p:sp>
        <p:nvSpPr>
          <p:cNvPr id="28" name="Rectangle 27">
            <a:extLst>
              <a:ext uri="{FF2B5EF4-FFF2-40B4-BE49-F238E27FC236}">
                <a16:creationId xmlns:a16="http://schemas.microsoft.com/office/drawing/2014/main" id="{5BF9A0DB-FA63-404E-8990-1C286C540984}"/>
              </a:ext>
            </a:extLst>
          </p:cNvPr>
          <p:cNvSpPr/>
          <p:nvPr/>
        </p:nvSpPr>
        <p:spPr>
          <a:xfrm>
            <a:off x="3002034" y="4068224"/>
            <a:ext cx="1578375"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Normalization</a:t>
            </a:r>
          </a:p>
        </p:txBody>
      </p:sp>
      <p:sp>
        <p:nvSpPr>
          <p:cNvPr id="29" name="Rectangle 28">
            <a:extLst>
              <a:ext uri="{FF2B5EF4-FFF2-40B4-BE49-F238E27FC236}">
                <a16:creationId xmlns:a16="http://schemas.microsoft.com/office/drawing/2014/main" id="{DE1AE809-6CA2-415E-A24C-571B4DA8D22A}"/>
              </a:ext>
            </a:extLst>
          </p:cNvPr>
          <p:cNvSpPr/>
          <p:nvPr/>
        </p:nvSpPr>
        <p:spPr>
          <a:xfrm>
            <a:off x="2972795" y="2001893"/>
            <a:ext cx="1636855" cy="643035"/>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EDA</a:t>
            </a:r>
          </a:p>
        </p:txBody>
      </p:sp>
      <p:sp>
        <p:nvSpPr>
          <p:cNvPr id="30" name="TextBox 29">
            <a:extLst>
              <a:ext uri="{FF2B5EF4-FFF2-40B4-BE49-F238E27FC236}">
                <a16:creationId xmlns:a16="http://schemas.microsoft.com/office/drawing/2014/main" id="{4F5AEB4E-3CCD-4C2F-8AC9-7E2EFAFF9CE7}"/>
              </a:ext>
            </a:extLst>
          </p:cNvPr>
          <p:cNvSpPr txBox="1"/>
          <p:nvPr/>
        </p:nvSpPr>
        <p:spPr>
          <a:xfrm>
            <a:off x="6421864" y="5773298"/>
            <a:ext cx="1097364" cy="369332"/>
          </a:xfrm>
          <a:prstGeom prst="rect">
            <a:avLst/>
          </a:prstGeom>
          <a:noFill/>
        </p:spPr>
        <p:txBody>
          <a:bodyPr wrap="square" rtlCol="0">
            <a:spAutoFit/>
          </a:bodyPr>
          <a:lstStyle/>
          <a:p>
            <a:r>
              <a:rPr lang="en-US" dirty="0"/>
              <a:t>Models</a:t>
            </a:r>
          </a:p>
        </p:txBody>
      </p:sp>
      <p:sp>
        <p:nvSpPr>
          <p:cNvPr id="31" name="Rectangle 30">
            <a:extLst>
              <a:ext uri="{FF2B5EF4-FFF2-40B4-BE49-F238E27FC236}">
                <a16:creationId xmlns:a16="http://schemas.microsoft.com/office/drawing/2014/main" id="{99F349E3-CFB4-4034-B1A9-3D293B1F5093}"/>
              </a:ext>
            </a:extLst>
          </p:cNvPr>
          <p:cNvSpPr/>
          <p:nvPr/>
        </p:nvSpPr>
        <p:spPr>
          <a:xfrm>
            <a:off x="6191568" y="4810713"/>
            <a:ext cx="1477073" cy="535817"/>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Similarity</a:t>
            </a:r>
          </a:p>
        </p:txBody>
      </p:sp>
      <p:sp>
        <p:nvSpPr>
          <p:cNvPr id="33" name="Rectangle 32">
            <a:extLst>
              <a:ext uri="{FF2B5EF4-FFF2-40B4-BE49-F238E27FC236}">
                <a16:creationId xmlns:a16="http://schemas.microsoft.com/office/drawing/2014/main" id="{6366668E-D078-421D-AC63-4D5FD599A6C5}"/>
              </a:ext>
            </a:extLst>
          </p:cNvPr>
          <p:cNvSpPr/>
          <p:nvPr/>
        </p:nvSpPr>
        <p:spPr>
          <a:xfrm>
            <a:off x="6177039" y="3359555"/>
            <a:ext cx="1477073" cy="535817"/>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Semantic Analysis</a:t>
            </a:r>
          </a:p>
        </p:txBody>
      </p:sp>
      <p:sp>
        <p:nvSpPr>
          <p:cNvPr id="32" name="Arrow: Right 31">
            <a:extLst>
              <a:ext uri="{FF2B5EF4-FFF2-40B4-BE49-F238E27FC236}">
                <a16:creationId xmlns:a16="http://schemas.microsoft.com/office/drawing/2014/main" id="{9DE56578-E9F5-4FE0-ADCA-CA5BA4B3967D}"/>
              </a:ext>
            </a:extLst>
          </p:cNvPr>
          <p:cNvSpPr/>
          <p:nvPr/>
        </p:nvSpPr>
        <p:spPr>
          <a:xfrm>
            <a:off x="7969032" y="2911793"/>
            <a:ext cx="602265" cy="492637"/>
          </a:xfrm>
          <a:prstGeom prst="rightArrow">
            <a:avLst>
              <a:gd name="adj1" fmla="val 54372"/>
              <a:gd name="adj2" fmla="val 5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6264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6259883" cy="911904"/>
          </a:xfrm>
          <a:solidFill>
            <a:srgbClr val="A21E1E"/>
          </a:solidFill>
        </p:spPr>
        <p:txBody>
          <a:bodyPr/>
          <a:lstStyle/>
          <a:p>
            <a:r>
              <a:rPr lang="en-US" b="1" dirty="0">
                <a:solidFill>
                  <a:schemeClr val="bg1"/>
                </a:solidFill>
              </a:rPr>
              <a:t>    DATA OVERVIEW</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sp>
        <p:nvSpPr>
          <p:cNvPr id="24" name="Content Placeholder 2">
            <a:extLst>
              <a:ext uri="{FF2B5EF4-FFF2-40B4-BE49-F238E27FC236}">
                <a16:creationId xmlns:a16="http://schemas.microsoft.com/office/drawing/2014/main" id="{ABFD95B5-26DB-423A-8423-D381E6F53797}"/>
              </a:ext>
            </a:extLst>
          </p:cNvPr>
          <p:cNvSpPr txBox="1">
            <a:spLocks/>
          </p:cNvSpPr>
          <p:nvPr/>
        </p:nvSpPr>
        <p:spPr>
          <a:xfrm>
            <a:off x="8334415" y="3987308"/>
            <a:ext cx="3636761" cy="2236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700" dirty="0"/>
          </a:p>
        </p:txBody>
      </p:sp>
      <p:pic>
        <p:nvPicPr>
          <p:cNvPr id="8" name="Picture 7">
            <a:extLst>
              <a:ext uri="{FF2B5EF4-FFF2-40B4-BE49-F238E27FC236}">
                <a16:creationId xmlns:a16="http://schemas.microsoft.com/office/drawing/2014/main" id="{022F2798-3A50-46DB-B144-A361B593286B}"/>
              </a:ext>
            </a:extLst>
          </p:cNvPr>
          <p:cNvPicPr>
            <a:picLocks noChangeAspect="1"/>
          </p:cNvPicPr>
          <p:nvPr/>
        </p:nvPicPr>
        <p:blipFill>
          <a:blip r:embed="rId4"/>
          <a:stretch>
            <a:fillRect/>
          </a:stretch>
        </p:blipFill>
        <p:spPr>
          <a:xfrm>
            <a:off x="8612208" y="4201253"/>
            <a:ext cx="2934182" cy="968778"/>
          </a:xfrm>
          <a:prstGeom prst="rect">
            <a:avLst/>
          </a:prstGeom>
        </p:spPr>
      </p:pic>
      <p:pic>
        <p:nvPicPr>
          <p:cNvPr id="25" name="Picture 24">
            <a:extLst>
              <a:ext uri="{FF2B5EF4-FFF2-40B4-BE49-F238E27FC236}">
                <a16:creationId xmlns:a16="http://schemas.microsoft.com/office/drawing/2014/main" id="{9C9E3F52-3E7A-4AE9-AF20-1A165F1427C4}"/>
              </a:ext>
            </a:extLst>
          </p:cNvPr>
          <p:cNvPicPr>
            <a:picLocks noChangeAspect="1"/>
          </p:cNvPicPr>
          <p:nvPr/>
        </p:nvPicPr>
        <p:blipFill>
          <a:blip r:embed="rId5"/>
          <a:stretch>
            <a:fillRect/>
          </a:stretch>
        </p:blipFill>
        <p:spPr>
          <a:xfrm>
            <a:off x="8737775" y="5491062"/>
            <a:ext cx="2683047" cy="968778"/>
          </a:xfrm>
          <a:prstGeom prst="rect">
            <a:avLst/>
          </a:prstGeom>
        </p:spPr>
      </p:pic>
      <p:pic>
        <p:nvPicPr>
          <p:cNvPr id="26" name="Picture 25">
            <a:extLst>
              <a:ext uri="{FF2B5EF4-FFF2-40B4-BE49-F238E27FC236}">
                <a16:creationId xmlns:a16="http://schemas.microsoft.com/office/drawing/2014/main" id="{FF6F93BA-6B1E-4FA8-A9B4-63F58A95B2B1}"/>
              </a:ext>
            </a:extLst>
          </p:cNvPr>
          <p:cNvPicPr>
            <a:picLocks noChangeAspect="1"/>
          </p:cNvPicPr>
          <p:nvPr/>
        </p:nvPicPr>
        <p:blipFill>
          <a:blip r:embed="rId6"/>
          <a:stretch>
            <a:fillRect/>
          </a:stretch>
        </p:blipFill>
        <p:spPr>
          <a:xfrm>
            <a:off x="220824" y="910662"/>
            <a:ext cx="7702554" cy="3010569"/>
          </a:xfrm>
          <a:prstGeom prst="rect">
            <a:avLst/>
          </a:prstGeom>
        </p:spPr>
      </p:pic>
      <p:pic>
        <p:nvPicPr>
          <p:cNvPr id="28" name="Picture 27">
            <a:extLst>
              <a:ext uri="{FF2B5EF4-FFF2-40B4-BE49-F238E27FC236}">
                <a16:creationId xmlns:a16="http://schemas.microsoft.com/office/drawing/2014/main" id="{12968004-D9B7-4296-A0AF-E66656BEF046}"/>
              </a:ext>
            </a:extLst>
          </p:cNvPr>
          <p:cNvPicPr>
            <a:picLocks noChangeAspect="1"/>
          </p:cNvPicPr>
          <p:nvPr/>
        </p:nvPicPr>
        <p:blipFill>
          <a:blip r:embed="rId7"/>
          <a:stretch>
            <a:fillRect/>
          </a:stretch>
        </p:blipFill>
        <p:spPr>
          <a:xfrm>
            <a:off x="274290" y="4124125"/>
            <a:ext cx="7649088" cy="2733875"/>
          </a:xfrm>
          <a:prstGeom prst="rect">
            <a:avLst/>
          </a:prstGeom>
        </p:spPr>
      </p:pic>
      <p:pic>
        <p:nvPicPr>
          <p:cNvPr id="3" name="Picture 2">
            <a:extLst>
              <a:ext uri="{FF2B5EF4-FFF2-40B4-BE49-F238E27FC236}">
                <a16:creationId xmlns:a16="http://schemas.microsoft.com/office/drawing/2014/main" id="{3235F269-849B-4CCF-B258-3663C8E81844}"/>
              </a:ext>
            </a:extLst>
          </p:cNvPr>
          <p:cNvPicPr>
            <a:picLocks noChangeAspect="1"/>
          </p:cNvPicPr>
          <p:nvPr/>
        </p:nvPicPr>
        <p:blipFill>
          <a:blip r:embed="rId8"/>
          <a:stretch>
            <a:fillRect/>
          </a:stretch>
        </p:blipFill>
        <p:spPr>
          <a:xfrm>
            <a:off x="7923378" y="1030147"/>
            <a:ext cx="4160592" cy="2891085"/>
          </a:xfrm>
          <a:prstGeom prst="rect">
            <a:avLst/>
          </a:prstGeom>
        </p:spPr>
      </p:pic>
    </p:spTree>
    <p:extLst>
      <p:ext uri="{BB962C8B-B14F-4D97-AF65-F5344CB8AC3E}">
        <p14:creationId xmlns:p14="http://schemas.microsoft.com/office/powerpoint/2010/main" val="345769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6259883" cy="911904"/>
          </a:xfrm>
          <a:solidFill>
            <a:srgbClr val="A21E1E"/>
          </a:solidFill>
        </p:spPr>
        <p:txBody>
          <a:bodyPr/>
          <a:lstStyle/>
          <a:p>
            <a:r>
              <a:rPr lang="en-US" b="1" dirty="0">
                <a:solidFill>
                  <a:schemeClr val="bg1"/>
                </a:solidFill>
              </a:rPr>
              <a:t>   DATA OVERVIEW</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pic>
        <p:nvPicPr>
          <p:cNvPr id="3" name="Picture 2">
            <a:extLst>
              <a:ext uri="{FF2B5EF4-FFF2-40B4-BE49-F238E27FC236}">
                <a16:creationId xmlns:a16="http://schemas.microsoft.com/office/drawing/2014/main" id="{2ADA1EBA-12BF-4897-9198-76DFDD2C471E}"/>
              </a:ext>
            </a:extLst>
          </p:cNvPr>
          <p:cNvPicPr>
            <a:picLocks noChangeAspect="1"/>
          </p:cNvPicPr>
          <p:nvPr/>
        </p:nvPicPr>
        <p:blipFill>
          <a:blip r:embed="rId4"/>
          <a:stretch>
            <a:fillRect/>
          </a:stretch>
        </p:blipFill>
        <p:spPr>
          <a:xfrm>
            <a:off x="249552" y="1006996"/>
            <a:ext cx="5693122" cy="4317635"/>
          </a:xfrm>
          <a:prstGeom prst="rect">
            <a:avLst/>
          </a:prstGeom>
        </p:spPr>
      </p:pic>
      <p:pic>
        <p:nvPicPr>
          <p:cNvPr id="4" name="Picture 3">
            <a:extLst>
              <a:ext uri="{FF2B5EF4-FFF2-40B4-BE49-F238E27FC236}">
                <a16:creationId xmlns:a16="http://schemas.microsoft.com/office/drawing/2014/main" id="{56206A63-2F5D-4E43-A285-BC1C1FC7902F}"/>
              </a:ext>
            </a:extLst>
          </p:cNvPr>
          <p:cNvPicPr>
            <a:picLocks noChangeAspect="1"/>
          </p:cNvPicPr>
          <p:nvPr/>
        </p:nvPicPr>
        <p:blipFill>
          <a:blip r:embed="rId5"/>
          <a:stretch>
            <a:fillRect/>
          </a:stretch>
        </p:blipFill>
        <p:spPr>
          <a:xfrm>
            <a:off x="6151944" y="998615"/>
            <a:ext cx="5902393" cy="2864622"/>
          </a:xfrm>
          <a:prstGeom prst="rect">
            <a:avLst/>
          </a:prstGeom>
        </p:spPr>
      </p:pic>
      <p:sp>
        <p:nvSpPr>
          <p:cNvPr id="5" name="Rectangle 4">
            <a:extLst>
              <a:ext uri="{FF2B5EF4-FFF2-40B4-BE49-F238E27FC236}">
                <a16:creationId xmlns:a16="http://schemas.microsoft.com/office/drawing/2014/main" id="{68AD8611-A952-4CC8-AE5C-C7CB1738705E}"/>
              </a:ext>
            </a:extLst>
          </p:cNvPr>
          <p:cNvSpPr/>
          <p:nvPr/>
        </p:nvSpPr>
        <p:spPr>
          <a:xfrm>
            <a:off x="762742" y="5424214"/>
            <a:ext cx="3514104" cy="646331"/>
          </a:xfrm>
          <a:prstGeom prst="rect">
            <a:avLst/>
          </a:prstGeom>
        </p:spPr>
        <p:txBody>
          <a:bodyPr wrap="square">
            <a:spAutoFit/>
          </a:bodyPr>
          <a:lstStyle/>
          <a:p>
            <a:r>
              <a:rPr lang="en-US" dirty="0"/>
              <a:t>Most questions appear  &lt; 60 times Few of them appeared &gt; 60 times</a:t>
            </a:r>
          </a:p>
        </p:txBody>
      </p:sp>
      <p:sp>
        <p:nvSpPr>
          <p:cNvPr id="6" name="Rectangle 5">
            <a:extLst>
              <a:ext uri="{FF2B5EF4-FFF2-40B4-BE49-F238E27FC236}">
                <a16:creationId xmlns:a16="http://schemas.microsoft.com/office/drawing/2014/main" id="{C430EDB2-7514-4E16-9E69-A7CF81CC2B1C}"/>
              </a:ext>
            </a:extLst>
          </p:cNvPr>
          <p:cNvSpPr/>
          <p:nvPr/>
        </p:nvSpPr>
        <p:spPr>
          <a:xfrm>
            <a:off x="4074957" y="1003748"/>
            <a:ext cx="1916871" cy="369332"/>
          </a:xfrm>
          <a:prstGeom prst="rect">
            <a:avLst/>
          </a:prstGeom>
        </p:spPr>
        <p:txBody>
          <a:bodyPr wrap="none">
            <a:spAutoFit/>
          </a:bodyPr>
          <a:lstStyle/>
          <a:p>
            <a:r>
              <a:rPr lang="en-US" dirty="0"/>
              <a:t>37% positive class </a:t>
            </a:r>
          </a:p>
        </p:txBody>
      </p:sp>
      <p:sp>
        <p:nvSpPr>
          <p:cNvPr id="7" name="Arrow: Right 6">
            <a:extLst>
              <a:ext uri="{FF2B5EF4-FFF2-40B4-BE49-F238E27FC236}">
                <a16:creationId xmlns:a16="http://schemas.microsoft.com/office/drawing/2014/main" id="{FAC217EB-30A2-455D-A601-0FA94068B592}"/>
              </a:ext>
            </a:extLst>
          </p:cNvPr>
          <p:cNvSpPr/>
          <p:nvPr/>
        </p:nvSpPr>
        <p:spPr>
          <a:xfrm rot="10800000">
            <a:off x="3732835" y="1003746"/>
            <a:ext cx="342122" cy="36933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BF11723-823E-4FF3-8FE8-DD2417641A8F}"/>
              </a:ext>
            </a:extLst>
          </p:cNvPr>
          <p:cNvSpPr/>
          <p:nvPr/>
        </p:nvSpPr>
        <p:spPr>
          <a:xfrm>
            <a:off x="8122307" y="1486711"/>
            <a:ext cx="4092146" cy="369332"/>
          </a:xfrm>
          <a:prstGeom prst="rect">
            <a:avLst/>
          </a:prstGeom>
        </p:spPr>
        <p:txBody>
          <a:bodyPr wrap="none">
            <a:spAutoFit/>
          </a:bodyPr>
          <a:lstStyle/>
          <a:p>
            <a:r>
              <a:rPr lang="en-US" dirty="0">
                <a:solidFill>
                  <a:srgbClr val="C00000"/>
                </a:solidFill>
                <a:latin typeface="Atlas Grotesk"/>
              </a:rPr>
              <a:t>Most questions have 15 to 150 characters</a:t>
            </a:r>
            <a:endParaRPr lang="en-US" dirty="0">
              <a:solidFill>
                <a:srgbClr val="C00000"/>
              </a:solidFill>
            </a:endParaRPr>
          </a:p>
        </p:txBody>
      </p:sp>
      <p:pic>
        <p:nvPicPr>
          <p:cNvPr id="9" name="Picture 8">
            <a:extLst>
              <a:ext uri="{FF2B5EF4-FFF2-40B4-BE49-F238E27FC236}">
                <a16:creationId xmlns:a16="http://schemas.microsoft.com/office/drawing/2014/main" id="{8A2C099E-8C6C-411F-BF30-E6741BEAB77B}"/>
              </a:ext>
            </a:extLst>
          </p:cNvPr>
          <p:cNvPicPr>
            <a:picLocks noChangeAspect="1"/>
          </p:cNvPicPr>
          <p:nvPr/>
        </p:nvPicPr>
        <p:blipFill>
          <a:blip r:embed="rId6"/>
          <a:stretch>
            <a:fillRect/>
          </a:stretch>
        </p:blipFill>
        <p:spPr>
          <a:xfrm>
            <a:off x="5879939" y="3913029"/>
            <a:ext cx="6062510" cy="2901671"/>
          </a:xfrm>
          <a:prstGeom prst="rect">
            <a:avLst/>
          </a:prstGeom>
        </p:spPr>
      </p:pic>
      <p:sp>
        <p:nvSpPr>
          <p:cNvPr id="12" name="Rectangle 11">
            <a:extLst>
              <a:ext uri="{FF2B5EF4-FFF2-40B4-BE49-F238E27FC236}">
                <a16:creationId xmlns:a16="http://schemas.microsoft.com/office/drawing/2014/main" id="{1F6F95AA-A1FC-44E8-972F-513F758F7A14}"/>
              </a:ext>
            </a:extLst>
          </p:cNvPr>
          <p:cNvSpPr/>
          <p:nvPr/>
        </p:nvSpPr>
        <p:spPr>
          <a:xfrm>
            <a:off x="8077937" y="4538493"/>
            <a:ext cx="3723327" cy="646331"/>
          </a:xfrm>
          <a:prstGeom prst="rect">
            <a:avLst/>
          </a:prstGeom>
        </p:spPr>
        <p:txBody>
          <a:bodyPr wrap="none">
            <a:spAutoFit/>
          </a:bodyPr>
          <a:lstStyle/>
          <a:p>
            <a:r>
              <a:rPr lang="en-US" dirty="0">
                <a:solidFill>
                  <a:srgbClr val="C00000"/>
                </a:solidFill>
                <a:latin typeface="Atlas Grotesk"/>
              </a:rPr>
              <a:t>Similar distribution for word count</a:t>
            </a:r>
          </a:p>
          <a:p>
            <a:r>
              <a:rPr lang="en-US" dirty="0">
                <a:solidFill>
                  <a:srgbClr val="C00000"/>
                </a:solidFill>
                <a:latin typeface="Atlas Grotesk"/>
              </a:rPr>
              <a:t>Most questions being about 10 words</a:t>
            </a:r>
          </a:p>
        </p:txBody>
      </p:sp>
    </p:spTree>
    <p:extLst>
      <p:ext uri="{BB962C8B-B14F-4D97-AF65-F5344CB8AC3E}">
        <p14:creationId xmlns:p14="http://schemas.microsoft.com/office/powerpoint/2010/main" val="32296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6259883" cy="911904"/>
          </a:xfrm>
          <a:solidFill>
            <a:srgbClr val="A21E1E"/>
          </a:solidFill>
        </p:spPr>
        <p:txBody>
          <a:bodyPr/>
          <a:lstStyle/>
          <a:p>
            <a:r>
              <a:rPr lang="en-US" b="1" dirty="0">
                <a:solidFill>
                  <a:schemeClr val="bg1"/>
                </a:solidFill>
              </a:rPr>
              <a:t>   DATA OVERVIEW</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pic>
        <p:nvPicPr>
          <p:cNvPr id="10" name="Picture 9">
            <a:extLst>
              <a:ext uri="{FF2B5EF4-FFF2-40B4-BE49-F238E27FC236}">
                <a16:creationId xmlns:a16="http://schemas.microsoft.com/office/drawing/2014/main" id="{17B26CEE-67AA-4921-AF93-0FF63044B8AB}"/>
              </a:ext>
            </a:extLst>
          </p:cNvPr>
          <p:cNvPicPr>
            <a:picLocks noChangeAspect="1"/>
          </p:cNvPicPr>
          <p:nvPr/>
        </p:nvPicPr>
        <p:blipFill>
          <a:blip r:embed="rId4"/>
          <a:stretch>
            <a:fillRect/>
          </a:stretch>
        </p:blipFill>
        <p:spPr>
          <a:xfrm>
            <a:off x="2386511" y="1813030"/>
            <a:ext cx="6907957" cy="4716640"/>
          </a:xfrm>
          <a:prstGeom prst="rect">
            <a:avLst/>
          </a:prstGeom>
        </p:spPr>
      </p:pic>
      <p:sp>
        <p:nvSpPr>
          <p:cNvPr id="11" name="Rectangle 10">
            <a:extLst>
              <a:ext uri="{FF2B5EF4-FFF2-40B4-BE49-F238E27FC236}">
                <a16:creationId xmlns:a16="http://schemas.microsoft.com/office/drawing/2014/main" id="{D2C8DE38-67B7-49DE-A879-D6F4C4577A17}"/>
              </a:ext>
            </a:extLst>
          </p:cNvPr>
          <p:cNvSpPr/>
          <p:nvPr/>
        </p:nvSpPr>
        <p:spPr>
          <a:xfrm>
            <a:off x="2618471" y="1041435"/>
            <a:ext cx="6675997" cy="584775"/>
          </a:xfrm>
          <a:prstGeom prst="rect">
            <a:avLst/>
          </a:prstGeom>
        </p:spPr>
        <p:txBody>
          <a:bodyPr wrap="square">
            <a:spAutoFit/>
          </a:bodyPr>
          <a:lstStyle/>
          <a:p>
            <a:r>
              <a:rPr lang="en-US" dirty="0">
                <a:latin typeface="Atlas Grotesk"/>
              </a:rPr>
              <a:t> </a:t>
            </a:r>
            <a:r>
              <a:rPr lang="en-US" sz="3200" dirty="0"/>
              <a:t>What are the most common words?</a:t>
            </a:r>
            <a:r>
              <a:rPr lang="en-US" dirty="0">
                <a:latin typeface="Atlas Grotesk"/>
              </a:rPr>
              <a:t> </a:t>
            </a:r>
            <a:endParaRPr lang="en-US" dirty="0"/>
          </a:p>
        </p:txBody>
      </p:sp>
    </p:spTree>
    <p:extLst>
      <p:ext uri="{BB962C8B-B14F-4D97-AF65-F5344CB8AC3E}">
        <p14:creationId xmlns:p14="http://schemas.microsoft.com/office/powerpoint/2010/main" val="358156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6259883" cy="911904"/>
          </a:xfrm>
          <a:solidFill>
            <a:srgbClr val="A21E1E"/>
          </a:solidFill>
        </p:spPr>
        <p:txBody>
          <a:bodyPr/>
          <a:lstStyle/>
          <a:p>
            <a:r>
              <a:rPr lang="en-US" b="1" dirty="0">
                <a:solidFill>
                  <a:schemeClr val="bg1"/>
                </a:solidFill>
              </a:rPr>
              <a:t>   DATA CLEANING</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pic>
        <p:nvPicPr>
          <p:cNvPr id="3" name="Picture 2">
            <a:extLst>
              <a:ext uri="{FF2B5EF4-FFF2-40B4-BE49-F238E27FC236}">
                <a16:creationId xmlns:a16="http://schemas.microsoft.com/office/drawing/2014/main" id="{ABF3DAC2-03F7-4E5B-9877-97510605FFE7}"/>
              </a:ext>
            </a:extLst>
          </p:cNvPr>
          <p:cNvPicPr>
            <a:picLocks noChangeAspect="1"/>
          </p:cNvPicPr>
          <p:nvPr/>
        </p:nvPicPr>
        <p:blipFill>
          <a:blip r:embed="rId4"/>
          <a:stretch>
            <a:fillRect/>
          </a:stretch>
        </p:blipFill>
        <p:spPr>
          <a:xfrm>
            <a:off x="407757" y="1061108"/>
            <a:ext cx="5688243" cy="5467013"/>
          </a:xfrm>
          <a:prstGeom prst="rect">
            <a:avLst/>
          </a:prstGeom>
        </p:spPr>
      </p:pic>
      <p:sp>
        <p:nvSpPr>
          <p:cNvPr id="4" name="Rectangle 3">
            <a:extLst>
              <a:ext uri="{FF2B5EF4-FFF2-40B4-BE49-F238E27FC236}">
                <a16:creationId xmlns:a16="http://schemas.microsoft.com/office/drawing/2014/main" id="{138CC73B-3A9A-4BF4-82B6-407F245E88E4}"/>
              </a:ext>
            </a:extLst>
          </p:cNvPr>
          <p:cNvSpPr/>
          <p:nvPr/>
        </p:nvSpPr>
        <p:spPr>
          <a:xfrm>
            <a:off x="6497256" y="1492754"/>
            <a:ext cx="4591291" cy="2308324"/>
          </a:xfrm>
          <a:prstGeom prst="rect">
            <a:avLst/>
          </a:prstGeom>
        </p:spPr>
        <p:txBody>
          <a:bodyPr wrap="square">
            <a:spAutoFit/>
          </a:bodyPr>
          <a:lstStyle/>
          <a:p>
            <a:r>
              <a:rPr lang="en-US" b="1" dirty="0"/>
              <a:t>Text Cleaning</a:t>
            </a:r>
            <a:r>
              <a:rPr lang="en-US" dirty="0"/>
              <a:t>: convert all tokens to lower case, remove punctuations, special tokens, etc.</a:t>
            </a:r>
          </a:p>
          <a:p>
            <a:endParaRPr lang="en-US" b="1" dirty="0"/>
          </a:p>
          <a:p>
            <a:r>
              <a:rPr lang="en-US" b="1" dirty="0"/>
              <a:t>Text Normalization</a:t>
            </a:r>
            <a:r>
              <a:rPr lang="en-US" dirty="0"/>
              <a:t>: Restore abbreviations (e.g. "What's" to "What is", "We're" to "We are", etc.) using regular expression, replace number-like string with "number" and replace currency symbols with "USD" abbreviation</a:t>
            </a:r>
          </a:p>
        </p:txBody>
      </p:sp>
    </p:spTree>
    <p:extLst>
      <p:ext uri="{BB962C8B-B14F-4D97-AF65-F5344CB8AC3E}">
        <p14:creationId xmlns:p14="http://schemas.microsoft.com/office/powerpoint/2010/main" val="356176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BA06D-F918-4571-A141-0276EE12C611}"/>
              </a:ext>
            </a:extLst>
          </p:cNvPr>
          <p:cNvSpPr>
            <a:spLocks noGrp="1"/>
          </p:cNvSpPr>
          <p:nvPr>
            <p:ph type="title"/>
          </p:nvPr>
        </p:nvSpPr>
        <p:spPr>
          <a:xfrm>
            <a:off x="0" y="-4491"/>
            <a:ext cx="7402010" cy="911904"/>
          </a:xfrm>
          <a:solidFill>
            <a:srgbClr val="A21E1E"/>
          </a:solidFill>
        </p:spPr>
        <p:txBody>
          <a:bodyPr>
            <a:normAutofit/>
          </a:bodyPr>
          <a:lstStyle/>
          <a:p>
            <a:r>
              <a:rPr lang="en-US" b="1" dirty="0">
                <a:solidFill>
                  <a:schemeClr val="bg1"/>
                </a:solidFill>
              </a:rPr>
              <a:t>DEEP LEARNING APPROACH</a:t>
            </a:r>
            <a:endParaRPr lang="en-US" dirty="0">
              <a:solidFill>
                <a:schemeClr val="bg1"/>
              </a:solidFill>
            </a:endParaRPr>
          </a:p>
        </p:txBody>
      </p:sp>
      <p:pic>
        <p:nvPicPr>
          <p:cNvPr id="23" name="Picture 22">
            <a:extLst>
              <a:ext uri="{FF2B5EF4-FFF2-40B4-BE49-F238E27FC236}">
                <a16:creationId xmlns:a16="http://schemas.microsoft.com/office/drawing/2014/main" id="{C47B09C6-44AE-48DC-8DFB-8A0755F4E7E9}"/>
              </a:ext>
            </a:extLst>
          </p:cNvPr>
          <p:cNvPicPr>
            <a:picLocks noChangeAspect="1"/>
          </p:cNvPicPr>
          <p:nvPr/>
        </p:nvPicPr>
        <p:blipFill>
          <a:blip r:embed="rId3"/>
          <a:stretch>
            <a:fillRect/>
          </a:stretch>
        </p:blipFill>
        <p:spPr>
          <a:xfrm>
            <a:off x="6259883" y="-7740"/>
            <a:ext cx="5932117" cy="911904"/>
          </a:xfrm>
          <a:prstGeom prst="rect">
            <a:avLst/>
          </a:prstGeom>
        </p:spPr>
      </p:pic>
      <p:pic>
        <p:nvPicPr>
          <p:cNvPr id="6" name="Picture 5">
            <a:extLst>
              <a:ext uri="{FF2B5EF4-FFF2-40B4-BE49-F238E27FC236}">
                <a16:creationId xmlns:a16="http://schemas.microsoft.com/office/drawing/2014/main" id="{9456706C-95F8-4C5A-BBB2-42E54A00464E}"/>
              </a:ext>
            </a:extLst>
          </p:cNvPr>
          <p:cNvPicPr>
            <a:picLocks noChangeAspect="1"/>
          </p:cNvPicPr>
          <p:nvPr/>
        </p:nvPicPr>
        <p:blipFill>
          <a:blip r:embed="rId4"/>
          <a:stretch>
            <a:fillRect/>
          </a:stretch>
        </p:blipFill>
        <p:spPr>
          <a:xfrm>
            <a:off x="0" y="910662"/>
            <a:ext cx="12141843" cy="5911072"/>
          </a:xfrm>
          <a:prstGeom prst="rect">
            <a:avLst/>
          </a:prstGeom>
        </p:spPr>
      </p:pic>
    </p:spTree>
    <p:extLst>
      <p:ext uri="{BB962C8B-B14F-4D97-AF65-F5344CB8AC3E}">
        <p14:creationId xmlns:p14="http://schemas.microsoft.com/office/powerpoint/2010/main" val="3991088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2276</Words>
  <Application>Microsoft Office PowerPoint</Application>
  <PresentationFormat>Widescreen</PresentationFormat>
  <Paragraphs>240</Paragraphs>
  <Slides>28</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Atlas Grotesk</vt:lpstr>
      <vt:lpstr>Calibri</vt:lpstr>
      <vt:lpstr>Calibri Light</vt:lpstr>
      <vt:lpstr>Helvetica Neue</vt:lpstr>
      <vt:lpstr>inherit</vt:lpstr>
      <vt:lpstr>medium-content-title-font</vt:lpstr>
      <vt:lpstr>Proxima Nova</vt:lpstr>
      <vt:lpstr>Wingdings</vt:lpstr>
      <vt:lpstr>Office Theme</vt:lpstr>
      <vt:lpstr>PowerPoint Presentation</vt:lpstr>
      <vt:lpstr>TODAY'S DISCUSSION</vt:lpstr>
      <vt:lpstr>PROBLEM STATEMENT</vt:lpstr>
      <vt:lpstr>   PROPOSED APPROACH</vt:lpstr>
      <vt:lpstr>    DATA OVERVIEW</vt:lpstr>
      <vt:lpstr>   DATA OVERVIEW</vt:lpstr>
      <vt:lpstr>   DATA OVERVIEW</vt:lpstr>
      <vt:lpstr>   DATA CLEANING</vt:lpstr>
      <vt:lpstr>DEEP LEARNING APPROACH</vt:lpstr>
      <vt:lpstr>  SIAMESE NEURAL NETWORK</vt:lpstr>
      <vt:lpstr>        WORD EMBEDDING modern way to represent words in deep learning models  </vt:lpstr>
      <vt:lpstr>    WORD EMBEDDING</vt:lpstr>
      <vt:lpstr>    OPTIMIZERS</vt:lpstr>
      <vt:lpstr>    ACCURACY &amp; LOSS</vt:lpstr>
      <vt:lpstr> NATURAL LANGUAGE PROCESSING</vt:lpstr>
      <vt:lpstr>FEATURE SCALE &amp; GRID SEARCH</vt:lpstr>
      <vt:lpstr> EVALUATION</vt:lpstr>
      <vt:lpstr> EVALUATION</vt:lpstr>
      <vt:lpstr>   CONCLUSION</vt:lpstr>
      <vt:lpstr>   TOOLS USED</vt:lpstr>
      <vt:lpstr>   Speech Recognition</vt:lpstr>
      <vt:lpstr> Speech Recognition</vt:lpstr>
      <vt:lpstr> Speech Recognition</vt:lpstr>
      <vt:lpstr> Speech Recognition</vt:lpstr>
      <vt:lpstr> Speech Recognition</vt:lpstr>
      <vt:lpstr> Speech Recognition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prasad</dc:creator>
  <cp:lastModifiedBy>Ali Riahi Samani</cp:lastModifiedBy>
  <cp:revision>6</cp:revision>
  <dcterms:created xsi:type="dcterms:W3CDTF">2019-05-04T09:58:58Z</dcterms:created>
  <dcterms:modified xsi:type="dcterms:W3CDTF">2019-05-06T01:14:14Z</dcterms:modified>
</cp:coreProperties>
</file>